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3391" r:id="rId3"/>
    <p:sldId id="3392" r:id="rId4"/>
    <p:sldId id="3393" r:id="rId5"/>
    <p:sldId id="3394" r:id="rId6"/>
    <p:sldId id="3395" r:id="rId7"/>
    <p:sldId id="287" r:id="rId8"/>
    <p:sldId id="3396" r:id="rId9"/>
    <p:sldId id="3390" r:id="rId10"/>
    <p:sldId id="257" r:id="rId11"/>
    <p:sldId id="3386" r:id="rId12"/>
    <p:sldId id="3387" r:id="rId13"/>
    <p:sldId id="3388" r:id="rId14"/>
    <p:sldId id="3389" r:id="rId15"/>
    <p:sldId id="262" r:id="rId16"/>
    <p:sldId id="263" r:id="rId17"/>
    <p:sldId id="264" r:id="rId18"/>
    <p:sldId id="265" r:id="rId19"/>
    <p:sldId id="266" r:id="rId20"/>
    <p:sldId id="267" r:id="rId21"/>
    <p:sldId id="268" r:id="rId22"/>
    <p:sldId id="3383" r:id="rId23"/>
    <p:sldId id="271" r:id="rId24"/>
    <p:sldId id="3384" r:id="rId25"/>
    <p:sldId id="281" r:id="rId26"/>
    <p:sldId id="3385" r:id="rId27"/>
    <p:sldId id="283" r:id="rId28"/>
  </p:sldIdLst>
  <p:sldSz cx="18288000" cy="10287000"/>
  <p:notesSz cx="6858000" cy="9144000"/>
  <p:embeddedFontLst>
    <p:embeddedFont>
      <p:font typeface="Aileron Bold" panose="020B0604020202020204" charset="0"/>
      <p:regular r:id="rId30"/>
    </p:embeddedFont>
    <p:embeddedFont>
      <p:font typeface="Arimo" panose="020B0604020202020204" charset="0"/>
      <p:regular r:id="rId31"/>
    </p:embeddedFont>
    <p:embeddedFont>
      <p:font typeface="Arimo Bold" panose="020B0604020202020204" charset="0"/>
      <p:regular r:id="rId32"/>
    </p:embeddedFont>
    <p:embeddedFont>
      <p:font typeface="Century Gothic" panose="020B0502020202020204" pitchFamily="34" charset="0"/>
      <p:regular r:id="rId33"/>
      <p:bold r:id="rId34"/>
      <p:italic r:id="rId35"/>
      <p:boldItalic r:id="rId36"/>
    </p:embeddedFont>
    <p:embeddedFont>
      <p:font typeface="DM Sans" pitchFamily="2" charset="0"/>
      <p:regular r:id="rId37"/>
      <p:bold r:id="rId38"/>
      <p:italic r:id="rId39"/>
      <p:boldItalic r:id="rId40"/>
    </p:embeddedFont>
    <p:embeddedFont>
      <p:font typeface="Inter" panose="020B0604020202020204" charset="0"/>
      <p:regular r:id="rId41"/>
    </p:embeddedFont>
    <p:embeddedFont>
      <p:font typeface="Inter Bold" panose="020B0604020202020204" charset="0"/>
      <p:regular r:id="rId42"/>
    </p:embeddedFont>
    <p:embeddedFont>
      <p:font typeface="Inter Italics" panose="020B0604020202020204" charset="0"/>
      <p:regular r:id="rId43"/>
    </p:embeddedFont>
    <p:embeddedFont>
      <p:font typeface="Inter Medium" panose="020B0604020202020204" charset="0"/>
      <p:regular r:id="rId44"/>
    </p:embeddedFont>
    <p:embeddedFont>
      <p:font typeface="Inter Semi-Bold" panose="020B0604020202020204" charset="0"/>
      <p:regular r:id="rId45"/>
    </p:embeddedFont>
    <p:embeddedFont>
      <p:font typeface="Montserrat" panose="00000800000000000000" pitchFamily="50" charset="0"/>
      <p:regular r:id="rId46"/>
      <p:bold r:id="rId47"/>
      <p:italic r:id="rId48"/>
      <p:boldItalic r:id="rId49"/>
    </p:embeddedFont>
    <p:embeddedFont>
      <p:font typeface="Poppins" panose="00000500000000000000" pitchFamily="2" charset="0"/>
      <p:regular r:id="rId50"/>
      <p:bold r:id="rId51"/>
      <p:italic r:id="rId52"/>
      <p:boldItalic r:id="rId53"/>
    </p:embeddedFont>
    <p:embeddedFont>
      <p:font typeface="Red Hat Display" panose="020B0604020202020204" charset="0"/>
      <p:regular r:id="rId54"/>
    </p:embeddedFont>
    <p:embeddedFont>
      <p:font typeface="Red Hat Display Bold" panose="020B0604020202020204" charset="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900"/>
    <a:srgbClr val="CA7B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A1986D-EDD4-4DCD-A061-3D0E7CA63F70}" v="70" dt="2024-11-14T03:29:20.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d.docs.live.net/0d381226ff5c1edf/Documents/Presentaciones%20Datos%20salud/fuentes%20y%20uso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d.docs.live.net/0d381226ff5c1edf/Documents/Presentaciones%20Datos%20salud/fuentes%20y%20uso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569357947108525E-2"/>
          <c:y val="2.0654707667495505E-2"/>
          <c:w val="0.87333696711709807"/>
          <c:h val="0.87225843297365602"/>
        </c:manualLayout>
      </c:layout>
      <c:barChart>
        <c:barDir val="bar"/>
        <c:grouping val="stacked"/>
        <c:varyColors val="0"/>
        <c:ser>
          <c:idx val="0"/>
          <c:order val="0"/>
          <c:tx>
            <c:strRef>
              <c:f>'[P_Data_Extract_From_Health_Nutrition_and_Population_Statistics _lac.xlsx]Hoja1'!$C$1</c:f>
              <c:strCache>
                <c:ptCount val="1"/>
                <c:pt idx="0">
                  <c:v> Government </c:v>
                </c:pt>
              </c:strCache>
            </c:strRef>
          </c:tx>
          <c:spPr>
            <a:solidFill>
              <a:srgbClr val="FFC000"/>
            </a:solidFill>
            <a:ln>
              <a:noFill/>
            </a:ln>
            <a:effectLst/>
          </c:spPr>
          <c:invertIfNegative val="0"/>
          <c:cat>
            <c:strRef>
              <c:f>'[P_Data_Extract_From_Health_Nutrition_and_Population_Statistics _lac.xlsx]Hoja1'!$B$2:$B$18</c:f>
              <c:strCache>
                <c:ptCount val="17"/>
                <c:pt idx="0">
                  <c:v>URY</c:v>
                </c:pt>
                <c:pt idx="1">
                  <c:v>COL</c:v>
                </c:pt>
                <c:pt idx="2">
                  <c:v>BOL</c:v>
                </c:pt>
                <c:pt idx="3">
                  <c:v>CRI</c:v>
                </c:pt>
                <c:pt idx="4">
                  <c:v>BLZ</c:v>
                </c:pt>
                <c:pt idx="5">
                  <c:v>SLV</c:v>
                </c:pt>
                <c:pt idx="6">
                  <c:v>PER</c:v>
                </c:pt>
                <c:pt idx="7">
                  <c:v>NIC</c:v>
                </c:pt>
                <c:pt idx="8">
                  <c:v>ARG</c:v>
                </c:pt>
                <c:pt idx="9">
                  <c:v>CHL</c:v>
                </c:pt>
                <c:pt idx="10">
                  <c:v>PRY</c:v>
                </c:pt>
                <c:pt idx="11">
                  <c:v>LAC</c:v>
                </c:pt>
                <c:pt idx="12">
                  <c:v>MEX</c:v>
                </c:pt>
                <c:pt idx="13">
                  <c:v>BRA</c:v>
                </c:pt>
                <c:pt idx="14">
                  <c:v>HND</c:v>
                </c:pt>
                <c:pt idx="15">
                  <c:v>GTM</c:v>
                </c:pt>
                <c:pt idx="16">
                  <c:v>VEN</c:v>
                </c:pt>
              </c:strCache>
            </c:strRef>
          </c:cat>
          <c:val>
            <c:numRef>
              <c:f>'[P_Data_Extract_From_Health_Nutrition_and_Population_Statistics _lac.xlsx]Hoja1'!$C$2:$C$18</c:f>
              <c:numCache>
                <c:formatCode>General</c:formatCode>
                <c:ptCount val="17"/>
                <c:pt idx="0">
                  <c:v>74.064338680000006</c:v>
                </c:pt>
                <c:pt idx="1">
                  <c:v>72.591041559999994</c:v>
                </c:pt>
                <c:pt idx="2">
                  <c:v>72.088409420000005</c:v>
                </c:pt>
                <c:pt idx="3">
                  <c:v>70.01499939</c:v>
                </c:pt>
                <c:pt idx="4">
                  <c:v>68.809600829999994</c:v>
                </c:pt>
                <c:pt idx="5">
                  <c:v>65.89872742</c:v>
                </c:pt>
                <c:pt idx="6">
                  <c:v>64.854469300000005</c:v>
                </c:pt>
                <c:pt idx="7">
                  <c:v>63.399631499999998</c:v>
                </c:pt>
                <c:pt idx="8">
                  <c:v>63.206935880000003</c:v>
                </c:pt>
                <c:pt idx="9">
                  <c:v>55.624542239999997</c:v>
                </c:pt>
                <c:pt idx="10">
                  <c:v>55.598526</c:v>
                </c:pt>
                <c:pt idx="11">
                  <c:v>52.919146520056039</c:v>
                </c:pt>
                <c:pt idx="12">
                  <c:v>50.096244810000002</c:v>
                </c:pt>
                <c:pt idx="13">
                  <c:v>45.542461400000001</c:v>
                </c:pt>
                <c:pt idx="14">
                  <c:v>37.517841339999997</c:v>
                </c:pt>
                <c:pt idx="15">
                  <c:v>33.766387940000001</c:v>
                </c:pt>
                <c:pt idx="16">
                  <c:v>33.524623869999999</c:v>
                </c:pt>
              </c:numCache>
            </c:numRef>
          </c:val>
          <c:extLst>
            <c:ext xmlns:c16="http://schemas.microsoft.com/office/drawing/2014/chart" uri="{C3380CC4-5D6E-409C-BE32-E72D297353CC}">
              <c16:uniqueId val="{00000000-456F-4B3C-9FE8-6189005DB2F9}"/>
            </c:ext>
          </c:extLst>
        </c:ser>
        <c:ser>
          <c:idx val="1"/>
          <c:order val="1"/>
          <c:tx>
            <c:strRef>
              <c:f>'[P_Data_Extract_From_Health_Nutrition_and_Population_Statistics _lac.xlsx]Hoja1'!$D$1</c:f>
              <c:strCache>
                <c:ptCount val="1"/>
                <c:pt idx="0">
                  <c:v>Out-of-pocket </c:v>
                </c:pt>
              </c:strCache>
            </c:strRef>
          </c:tx>
          <c:spPr>
            <a:solidFill>
              <a:schemeClr val="tx2">
                <a:lumMod val="60000"/>
                <a:lumOff val="40000"/>
              </a:schemeClr>
            </a:solidFill>
            <a:ln>
              <a:noFill/>
            </a:ln>
            <a:effectLst/>
          </c:spPr>
          <c:invertIfNegative val="0"/>
          <c:cat>
            <c:strRef>
              <c:f>'[P_Data_Extract_From_Health_Nutrition_and_Population_Statistics _lac.xlsx]Hoja1'!$B$2:$B$18</c:f>
              <c:strCache>
                <c:ptCount val="17"/>
                <c:pt idx="0">
                  <c:v>URY</c:v>
                </c:pt>
                <c:pt idx="1">
                  <c:v>COL</c:v>
                </c:pt>
                <c:pt idx="2">
                  <c:v>BOL</c:v>
                </c:pt>
                <c:pt idx="3">
                  <c:v>CRI</c:v>
                </c:pt>
                <c:pt idx="4">
                  <c:v>BLZ</c:v>
                </c:pt>
                <c:pt idx="5">
                  <c:v>SLV</c:v>
                </c:pt>
                <c:pt idx="6">
                  <c:v>PER</c:v>
                </c:pt>
                <c:pt idx="7">
                  <c:v>NIC</c:v>
                </c:pt>
                <c:pt idx="8">
                  <c:v>ARG</c:v>
                </c:pt>
                <c:pt idx="9">
                  <c:v>CHL</c:v>
                </c:pt>
                <c:pt idx="10">
                  <c:v>PRY</c:v>
                </c:pt>
                <c:pt idx="11">
                  <c:v>LAC</c:v>
                </c:pt>
                <c:pt idx="12">
                  <c:v>MEX</c:v>
                </c:pt>
                <c:pt idx="13">
                  <c:v>BRA</c:v>
                </c:pt>
                <c:pt idx="14">
                  <c:v>HND</c:v>
                </c:pt>
                <c:pt idx="15">
                  <c:v>GTM</c:v>
                </c:pt>
                <c:pt idx="16">
                  <c:v>VEN</c:v>
                </c:pt>
              </c:strCache>
            </c:strRef>
          </c:cat>
          <c:val>
            <c:numRef>
              <c:f>'[P_Data_Extract_From_Health_Nutrition_and_Population_Statistics _lac.xlsx]Hoja1'!$D$2:$D$18</c:f>
              <c:numCache>
                <c:formatCode>General</c:formatCode>
                <c:ptCount val="17"/>
                <c:pt idx="0">
                  <c:v>15.43746567</c:v>
                </c:pt>
                <c:pt idx="1">
                  <c:v>13.66964531</c:v>
                </c:pt>
                <c:pt idx="2">
                  <c:v>22.737876889999999</c:v>
                </c:pt>
                <c:pt idx="3">
                  <c:v>20.742143630000001</c:v>
                </c:pt>
                <c:pt idx="4">
                  <c:v>22.755176540000001</c:v>
                </c:pt>
                <c:pt idx="5">
                  <c:v>26.738744740000001</c:v>
                </c:pt>
                <c:pt idx="6">
                  <c:v>27.215299609999999</c:v>
                </c:pt>
                <c:pt idx="7">
                  <c:v>30.816816330000002</c:v>
                </c:pt>
                <c:pt idx="8">
                  <c:v>22.36627579</c:v>
                </c:pt>
                <c:pt idx="9">
                  <c:v>30.266239169999999</c:v>
                </c:pt>
                <c:pt idx="10">
                  <c:v>35.937679289999998</c:v>
                </c:pt>
                <c:pt idx="11">
                  <c:v>27.2007692710295</c:v>
                </c:pt>
                <c:pt idx="12">
                  <c:v>41.370719909999998</c:v>
                </c:pt>
                <c:pt idx="13">
                  <c:v>22.652086260000001</c:v>
                </c:pt>
                <c:pt idx="14">
                  <c:v>51.705600740000001</c:v>
                </c:pt>
                <c:pt idx="15">
                  <c:v>60.979824069999999</c:v>
                </c:pt>
                <c:pt idx="16">
                  <c:v>28.055236820000001</c:v>
                </c:pt>
              </c:numCache>
            </c:numRef>
          </c:val>
          <c:extLst>
            <c:ext xmlns:c16="http://schemas.microsoft.com/office/drawing/2014/chart" uri="{C3380CC4-5D6E-409C-BE32-E72D297353CC}">
              <c16:uniqueId val="{00000001-456F-4B3C-9FE8-6189005DB2F9}"/>
            </c:ext>
          </c:extLst>
        </c:ser>
        <c:ser>
          <c:idx val="2"/>
          <c:order val="2"/>
          <c:tx>
            <c:strRef>
              <c:f>'[P_Data_Extract_From_Health_Nutrition_and_Population_Statistics _lac.xlsx]Hoja1'!$E$1</c:f>
              <c:strCache>
                <c:ptCount val="1"/>
                <c:pt idx="0">
                  <c:v>Domestic private +</c:v>
                </c:pt>
              </c:strCache>
            </c:strRef>
          </c:tx>
          <c:spPr>
            <a:solidFill>
              <a:srgbClr val="92D050"/>
            </a:solidFill>
            <a:ln>
              <a:noFill/>
            </a:ln>
            <a:effectLst/>
          </c:spPr>
          <c:invertIfNegative val="0"/>
          <c:cat>
            <c:strRef>
              <c:f>'[P_Data_Extract_From_Health_Nutrition_and_Population_Statistics _lac.xlsx]Hoja1'!$B$2:$B$18</c:f>
              <c:strCache>
                <c:ptCount val="17"/>
                <c:pt idx="0">
                  <c:v>URY</c:v>
                </c:pt>
                <c:pt idx="1">
                  <c:v>COL</c:v>
                </c:pt>
                <c:pt idx="2">
                  <c:v>BOL</c:v>
                </c:pt>
                <c:pt idx="3">
                  <c:v>CRI</c:v>
                </c:pt>
                <c:pt idx="4">
                  <c:v>BLZ</c:v>
                </c:pt>
                <c:pt idx="5">
                  <c:v>SLV</c:v>
                </c:pt>
                <c:pt idx="6">
                  <c:v>PER</c:v>
                </c:pt>
                <c:pt idx="7">
                  <c:v>NIC</c:v>
                </c:pt>
                <c:pt idx="8">
                  <c:v>ARG</c:v>
                </c:pt>
                <c:pt idx="9">
                  <c:v>CHL</c:v>
                </c:pt>
                <c:pt idx="10">
                  <c:v>PRY</c:v>
                </c:pt>
                <c:pt idx="11">
                  <c:v>LAC</c:v>
                </c:pt>
                <c:pt idx="12">
                  <c:v>MEX</c:v>
                </c:pt>
                <c:pt idx="13">
                  <c:v>BRA</c:v>
                </c:pt>
                <c:pt idx="14">
                  <c:v>HND</c:v>
                </c:pt>
                <c:pt idx="15">
                  <c:v>GTM</c:v>
                </c:pt>
                <c:pt idx="16">
                  <c:v>VEN</c:v>
                </c:pt>
              </c:strCache>
            </c:strRef>
          </c:cat>
          <c:val>
            <c:numRef>
              <c:f>'[P_Data_Extract_From_Health_Nutrition_and_Population_Statistics _lac.xlsx]Hoja1'!$E$2:$E$18</c:f>
              <c:numCache>
                <c:formatCode>General</c:formatCode>
                <c:ptCount val="17"/>
                <c:pt idx="0">
                  <c:v>25.935512540000001</c:v>
                </c:pt>
                <c:pt idx="1">
                  <c:v>27.408962249999998</c:v>
                </c:pt>
                <c:pt idx="2">
                  <c:v>26.45337868</c:v>
                </c:pt>
                <c:pt idx="3">
                  <c:v>29.938035960000001</c:v>
                </c:pt>
                <c:pt idx="4">
                  <c:v>28.317392349999999</c:v>
                </c:pt>
                <c:pt idx="5">
                  <c:v>33.838237759999998</c:v>
                </c:pt>
                <c:pt idx="6">
                  <c:v>34.902984619999998</c:v>
                </c:pt>
                <c:pt idx="7">
                  <c:v>32.279628750000001</c:v>
                </c:pt>
                <c:pt idx="8">
                  <c:v>35.533481600000002</c:v>
                </c:pt>
                <c:pt idx="9">
                  <c:v>44.375457760000003</c:v>
                </c:pt>
                <c:pt idx="10">
                  <c:v>44.128437040000001</c:v>
                </c:pt>
                <c:pt idx="11">
                  <c:v>46.618766606967313</c:v>
                </c:pt>
                <c:pt idx="12">
                  <c:v>49.791095730000002</c:v>
                </c:pt>
                <c:pt idx="13">
                  <c:v>54.327030180000001</c:v>
                </c:pt>
                <c:pt idx="14">
                  <c:v>57.505001069999999</c:v>
                </c:pt>
                <c:pt idx="15">
                  <c:v>63.902427670000002</c:v>
                </c:pt>
                <c:pt idx="16">
                  <c:v>66.001007079999994</c:v>
                </c:pt>
              </c:numCache>
            </c:numRef>
          </c:val>
          <c:extLst>
            <c:ext xmlns:c16="http://schemas.microsoft.com/office/drawing/2014/chart" uri="{C3380CC4-5D6E-409C-BE32-E72D297353CC}">
              <c16:uniqueId val="{00000002-456F-4B3C-9FE8-6189005DB2F9}"/>
            </c:ext>
          </c:extLst>
        </c:ser>
        <c:dLbls>
          <c:showLegendKey val="0"/>
          <c:showVal val="0"/>
          <c:showCatName val="0"/>
          <c:showSerName val="0"/>
          <c:showPercent val="0"/>
          <c:showBubbleSize val="0"/>
        </c:dLbls>
        <c:gapWidth val="150"/>
        <c:overlap val="100"/>
        <c:axId val="122165231"/>
        <c:axId val="122165711"/>
      </c:barChart>
      <c:catAx>
        <c:axId val="1221652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CO"/>
          </a:p>
        </c:txPr>
        <c:crossAx val="122165711"/>
        <c:crosses val="autoZero"/>
        <c:auto val="1"/>
        <c:lblAlgn val="ctr"/>
        <c:lblOffset val="100"/>
        <c:noMultiLvlLbl val="0"/>
      </c:catAx>
      <c:valAx>
        <c:axId val="122165711"/>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CO"/>
          </a:p>
        </c:txPr>
        <c:crossAx val="122165231"/>
        <c:crosses val="autoZero"/>
        <c:crossBetween val="between"/>
      </c:valAx>
      <c:spPr>
        <a:noFill/>
        <a:ln>
          <a:noFill/>
        </a:ln>
        <a:effectLst/>
      </c:spPr>
    </c:plotArea>
    <c:legend>
      <c:legendPos val="b"/>
      <c:layout>
        <c:manualLayout>
          <c:xMode val="edge"/>
          <c:yMode val="edge"/>
          <c:x val="0.74756878376656566"/>
          <c:y val="0.53425203545461653"/>
          <c:w val="0.22375170375552619"/>
          <c:h val="0.3059869308996612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tx1">
          <a:lumMod val="15000"/>
          <a:lumOff val="85000"/>
        </a:schemeClr>
      </a:solidFill>
      <a:round/>
    </a:ln>
    <a:effectLst/>
  </c:spPr>
  <c:txPr>
    <a:bodyPr/>
    <a:lstStyle/>
    <a:p>
      <a:pPr>
        <a:defRPr sz="1800">
          <a:solidFill>
            <a:schemeClr val="tx1"/>
          </a:solidFill>
        </a:defRPr>
      </a:pPr>
      <a:endParaRPr lang="es-C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060075141111"/>
          <c:y val="2.2722506999365788E-2"/>
          <c:w val="0.89462207939556881"/>
          <c:h val="0.878563417178858"/>
        </c:manualLayout>
      </c:layout>
      <c:lineChart>
        <c:grouping val="standard"/>
        <c:varyColors val="0"/>
        <c:ser>
          <c:idx val="0"/>
          <c:order val="0"/>
          <c:spPr>
            <a:ln w="28575" cap="rnd">
              <a:solidFill>
                <a:srgbClr val="FFC000"/>
              </a:solidFill>
              <a:round/>
            </a:ln>
            <a:effectLst/>
          </c:spPr>
          <c:marker>
            <c:symbol val="none"/>
          </c:marker>
          <c:dLbls>
            <c:spPr>
              <a:noFill/>
              <a:ln>
                <a:noFill/>
              </a:ln>
              <a:effectLst/>
            </c:spPr>
            <c:txPr>
              <a:bodyPr rot="0" spcFirstLastPara="1" vertOverflow="ellipsis" vert="horz" wrap="square" anchor="ctr" anchorCtr="1"/>
              <a:lstStyle/>
              <a:p>
                <a:pPr>
                  <a:defRPr lang="es-CO" sz="1200" b="0" i="0" u="none" strike="noStrike" kern="1200" baseline="0" noProof="0">
                    <a:solidFill>
                      <a:schemeClr val="tx1"/>
                    </a:solidFill>
                    <a:latin typeface="Montserrat" panose="00000500000000000000" pitchFamily="2"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Data!$J$4:$Y$4</c:f>
              <c:strCache>
                <c:ptCount val="16"/>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strCache>
            </c:strRef>
          </c:cat>
          <c:val>
            <c:numRef>
              <c:f>Data!$J$50:$W$50</c:f>
              <c:numCache>
                <c:formatCode>0.00</c:formatCode>
                <c:ptCount val="14"/>
                <c:pt idx="0">
                  <c:v>19.248521799999999</c:v>
                </c:pt>
                <c:pt idx="1">
                  <c:v>20.85273552</c:v>
                </c:pt>
                <c:pt idx="2">
                  <c:v>18.014547350000001</c:v>
                </c:pt>
                <c:pt idx="3">
                  <c:v>17.00355721</c:v>
                </c:pt>
                <c:pt idx="4">
                  <c:v>15.315754889999999</c:v>
                </c:pt>
                <c:pt idx="5">
                  <c:v>17.858552929999998</c:v>
                </c:pt>
                <c:pt idx="6">
                  <c:v>17.152898789999998</c:v>
                </c:pt>
                <c:pt idx="7">
                  <c:v>16.277009960000001</c:v>
                </c:pt>
                <c:pt idx="8">
                  <c:v>15.401050570000001</c:v>
                </c:pt>
                <c:pt idx="9">
                  <c:v>15.61221027</c:v>
                </c:pt>
                <c:pt idx="10">
                  <c:v>15.363010409999999</c:v>
                </c:pt>
                <c:pt idx="11">
                  <c:v>15.1307478</c:v>
                </c:pt>
                <c:pt idx="12">
                  <c:v>14.125725750000001</c:v>
                </c:pt>
                <c:pt idx="13">
                  <c:v>13.58747005</c:v>
                </c:pt>
              </c:numCache>
            </c:numRef>
          </c:val>
          <c:smooth val="0"/>
          <c:extLst>
            <c:ext xmlns:c16="http://schemas.microsoft.com/office/drawing/2014/chart" uri="{C3380CC4-5D6E-409C-BE32-E72D297353CC}">
              <c16:uniqueId val="{00000000-E4DA-4926-905F-D7EE5880E800}"/>
            </c:ext>
          </c:extLst>
        </c:ser>
        <c:dLbls>
          <c:dLblPos val="t"/>
          <c:showLegendKey val="0"/>
          <c:showVal val="1"/>
          <c:showCatName val="0"/>
          <c:showSerName val="0"/>
          <c:showPercent val="0"/>
          <c:showBubbleSize val="0"/>
        </c:dLbls>
        <c:smooth val="0"/>
        <c:axId val="1922542432"/>
        <c:axId val="1077767008"/>
      </c:lineChart>
      <c:catAx>
        <c:axId val="1922542432"/>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lang="es-CO" sz="1200" b="0" i="0" u="none" strike="noStrike" kern="1200" baseline="0" noProof="0">
                <a:solidFill>
                  <a:schemeClr val="tx1"/>
                </a:solidFill>
                <a:latin typeface="Montserrat" panose="00000500000000000000" pitchFamily="2" charset="0"/>
                <a:ea typeface="+mn-ea"/>
                <a:cs typeface="+mn-cs"/>
              </a:defRPr>
            </a:pPr>
            <a:endParaRPr lang="es-CO"/>
          </a:p>
        </c:txPr>
        <c:crossAx val="1077767008"/>
        <c:crosses val="autoZero"/>
        <c:auto val="1"/>
        <c:lblAlgn val="ctr"/>
        <c:lblOffset val="100"/>
        <c:noMultiLvlLbl val="0"/>
      </c:catAx>
      <c:valAx>
        <c:axId val="1077767008"/>
        <c:scaling>
          <c:orientation val="minMax"/>
        </c:scaling>
        <c:delete val="0"/>
        <c:axPos val="l"/>
        <c:majorGridlines>
          <c:spPr>
            <a:ln w="9525" cap="flat" cmpd="sng" algn="ctr">
              <a:solidFill>
                <a:schemeClr val="bg1">
                  <a:lumMod val="85000"/>
                </a:schemeClr>
              </a:solidFill>
              <a:round/>
            </a:ln>
            <a:effectLst/>
          </c:spPr>
        </c:majorGridlines>
        <c:numFmt formatCode="0.00"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es-CO" sz="1200" b="0" i="0" u="none" strike="noStrike" kern="1200" baseline="0" noProof="0">
                <a:solidFill>
                  <a:schemeClr val="tx1"/>
                </a:solidFill>
                <a:latin typeface="Montserrat" panose="00000500000000000000" pitchFamily="2" charset="0"/>
                <a:ea typeface="+mn-ea"/>
                <a:cs typeface="+mn-cs"/>
              </a:defRPr>
            </a:pPr>
            <a:endParaRPr lang="es-CO"/>
          </a:p>
        </c:txPr>
        <c:crossAx val="1922542432"/>
        <c:crosses val="autoZero"/>
        <c:crossBetween val="between"/>
      </c:valAx>
      <c:spPr>
        <a:noFill/>
        <a:ln>
          <a:solidFill>
            <a:schemeClr val="bg1">
              <a:lumMod val="75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95000"/>
        </a:schemeClr>
      </a:solidFill>
    </a:ln>
    <a:effectLst/>
  </c:spPr>
  <c:txPr>
    <a:bodyPr/>
    <a:lstStyle/>
    <a:p>
      <a:pPr>
        <a:defRPr lang="es-CO" sz="1200" noProof="0">
          <a:solidFill>
            <a:schemeClr val="tx1"/>
          </a:solidFill>
          <a:latin typeface="Montserrat" panose="00000500000000000000" pitchFamily="2" charset="0"/>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s-CO" sz="1862" b="0" i="0" u="none" strike="noStrike" kern="1200" spc="0" baseline="0" noProof="0">
                <a:solidFill>
                  <a:schemeClr val="bg1"/>
                </a:solidFill>
                <a:latin typeface="Apis" panose="020B0504010101010104" pitchFamily="34" charset="0"/>
                <a:ea typeface="Apis" panose="020B0504010101010104" pitchFamily="34" charset="0"/>
                <a:cs typeface="Apis" panose="020B0504010101010104" pitchFamily="34" charset="0"/>
              </a:defRPr>
            </a:pPr>
            <a:r>
              <a:rPr lang="es-CO" noProof="0" dirty="0"/>
              <a:t>Cobertura 2024</a:t>
            </a:r>
          </a:p>
        </c:rich>
      </c:tx>
      <c:overlay val="0"/>
      <c:spPr>
        <a:noFill/>
        <a:ln>
          <a:noFill/>
        </a:ln>
        <a:effectLst/>
      </c:spPr>
      <c:txPr>
        <a:bodyPr rot="0" spcFirstLastPara="1" vertOverflow="ellipsis" vert="horz" wrap="square" anchor="ctr" anchorCtr="1"/>
        <a:lstStyle/>
        <a:p>
          <a:pPr algn="l">
            <a:defRPr lang="es-CO" sz="1862" b="0" i="0" u="none" strike="noStrike" kern="1200" spc="0" baseline="0" noProof="0">
              <a:solidFill>
                <a:schemeClr val="bg1"/>
              </a:solidFill>
              <a:latin typeface="Apis" panose="020B0504010101010104" pitchFamily="34" charset="0"/>
              <a:ea typeface="Apis" panose="020B0504010101010104" pitchFamily="34" charset="0"/>
              <a:cs typeface="Apis" panose="020B0504010101010104" pitchFamily="34" charset="0"/>
            </a:defRPr>
          </a:pPr>
          <a:endParaRPr lang="es-CO"/>
        </a:p>
      </c:txPr>
    </c:title>
    <c:autoTitleDeleted val="0"/>
    <c:plotArea>
      <c:layout/>
      <c:doughnutChart>
        <c:varyColors val="1"/>
        <c:ser>
          <c:idx val="0"/>
          <c:order val="0"/>
          <c:tx>
            <c:strRef>
              <c:f>Hoja1!$B$1</c:f>
              <c:strCache>
                <c:ptCount val="1"/>
                <c:pt idx="0">
                  <c:v>Afiliación</c:v>
                </c:pt>
              </c:strCache>
            </c:strRef>
          </c:tx>
          <c:dPt>
            <c:idx val="0"/>
            <c:bubble3D val="0"/>
            <c:spPr>
              <a:solidFill>
                <a:srgbClr val="043572"/>
              </a:solidFill>
              <a:ln w="19050">
                <a:solidFill>
                  <a:schemeClr val="lt1"/>
                </a:solidFill>
              </a:ln>
              <a:effectLst/>
            </c:spPr>
            <c:extLst>
              <c:ext xmlns:c16="http://schemas.microsoft.com/office/drawing/2014/chart" uri="{C3380CC4-5D6E-409C-BE32-E72D297353CC}">
                <c16:uniqueId val="{00000001-B6EF-482A-95B7-B26523A5478F}"/>
              </c:ext>
            </c:extLst>
          </c:dPt>
          <c:dPt>
            <c:idx val="1"/>
            <c:bubble3D val="0"/>
            <c:spPr>
              <a:solidFill>
                <a:srgbClr val="008CD3"/>
              </a:solidFill>
              <a:ln w="19050">
                <a:solidFill>
                  <a:schemeClr val="lt1"/>
                </a:solidFill>
              </a:ln>
              <a:effectLst/>
            </c:spPr>
            <c:extLst>
              <c:ext xmlns:c16="http://schemas.microsoft.com/office/drawing/2014/chart" uri="{C3380CC4-5D6E-409C-BE32-E72D297353CC}">
                <c16:uniqueId val="{00000003-B6EF-482A-95B7-B26523A5478F}"/>
              </c:ext>
            </c:extLst>
          </c:dPt>
          <c:dPt>
            <c:idx val="2"/>
            <c:bubble3D val="0"/>
            <c:spPr>
              <a:solidFill>
                <a:srgbClr val="61C3D8"/>
              </a:solidFill>
              <a:ln w="19050">
                <a:solidFill>
                  <a:schemeClr val="lt1"/>
                </a:solidFill>
              </a:ln>
              <a:effectLst/>
            </c:spPr>
            <c:extLst>
              <c:ext xmlns:c16="http://schemas.microsoft.com/office/drawing/2014/chart" uri="{C3380CC4-5D6E-409C-BE32-E72D297353CC}">
                <c16:uniqueId val="{00000005-B6EF-482A-95B7-B26523A5478F}"/>
              </c:ext>
            </c:extLst>
          </c:dPt>
          <c:dLbls>
            <c:dLbl>
              <c:idx val="0"/>
              <c:tx>
                <c:rich>
                  <a:bodyPr/>
                  <a:lstStyle/>
                  <a:p>
                    <a:fld id="{12424F6E-D14D-47F8-9884-C85F1642A477}" type="VALUE">
                      <a:rPr lang="en-US" smtClean="0"/>
                      <a:pPr/>
                      <a:t>[VALOR]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EF-482A-95B7-B26523A5478F}"/>
                </c:ext>
              </c:extLst>
            </c:dLbl>
            <c:dLbl>
              <c:idx val="1"/>
              <c:tx>
                <c:rich>
                  <a:bodyPr/>
                  <a:lstStyle/>
                  <a:p>
                    <a:fld id="{386AAAD8-0FE8-4622-B0BA-1EAC26994C4F}" type="VALUE">
                      <a:rPr lang="en-US" smtClean="0"/>
                      <a:pPr/>
                      <a:t>[VALOR]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6EF-482A-95B7-B26523A5478F}"/>
                </c:ext>
              </c:extLst>
            </c:dLbl>
            <c:dLbl>
              <c:idx val="2"/>
              <c:tx>
                <c:rich>
                  <a:bodyPr rot="0" spcFirstLastPara="1" vertOverflow="ellipsis" vert="horz" wrap="square" lIns="38100" tIns="19050" rIns="38100" bIns="19050" anchor="ctr" anchorCtr="1">
                    <a:noAutofit/>
                  </a:bodyPr>
                  <a:lstStyle/>
                  <a:p>
                    <a:pPr>
                      <a:defRPr sz="2800" b="0" i="0" u="none" strike="noStrike" kern="1200" baseline="0">
                        <a:solidFill>
                          <a:schemeClr val="bg1"/>
                        </a:solidFill>
                        <a:latin typeface="Apis" panose="020B0504010101010104" pitchFamily="34" charset="0"/>
                        <a:ea typeface="Apis" panose="020B0504010101010104" pitchFamily="34" charset="0"/>
                        <a:cs typeface="Apis" panose="020B0504010101010104" pitchFamily="34" charset="0"/>
                      </a:defRPr>
                    </a:pPr>
                    <a:fld id="{635FD063-CC79-43F9-AE51-016FAD0240E9}" type="VALUE">
                      <a:rPr lang="en-US" smtClean="0"/>
                      <a:pPr>
                        <a:defRPr sz="2800">
                          <a:solidFill>
                            <a:schemeClr val="bg1"/>
                          </a:solidFill>
                        </a:defRPr>
                      </a:pPr>
                      <a:t>[VALOR]</a:t>
                    </a:fld>
                    <a:r>
                      <a:rPr lang="en-US" dirty="0"/>
                      <a:t>%</a:t>
                    </a:r>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bg1"/>
                      </a:solidFill>
                      <a:latin typeface="Apis" panose="020B0504010101010104" pitchFamily="34" charset="0"/>
                      <a:ea typeface="Apis" panose="020B0504010101010104" pitchFamily="34" charset="0"/>
                      <a:cs typeface="Apis" panose="020B0504010101010104" pitchFamily="34" charset="0"/>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1356269071121117"/>
                      <c:h val="5.2251710461611735E-2"/>
                    </c:manualLayout>
                  </c15:layout>
                  <c15:dlblFieldTable/>
                  <c15:showDataLabelsRange val="0"/>
                </c:ext>
                <c:ext xmlns:c16="http://schemas.microsoft.com/office/drawing/2014/chart" uri="{C3380CC4-5D6E-409C-BE32-E72D297353CC}">
                  <c16:uniqueId val="{00000005-B6EF-482A-95B7-B26523A5478F}"/>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Apis" panose="020B0504010101010104" pitchFamily="34" charset="0"/>
                    <a:ea typeface="Apis" panose="020B0504010101010104" pitchFamily="34" charset="0"/>
                    <a:cs typeface="Apis" panose="020B0504010101010104" pitchFamily="34" charset="0"/>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3"/>
                <c:pt idx="0">
                  <c:v>Régimen Contributivo </c:v>
                </c:pt>
                <c:pt idx="1">
                  <c:v>Régimen subsidiado</c:v>
                </c:pt>
                <c:pt idx="2">
                  <c:v>Régimen Especial</c:v>
                </c:pt>
              </c:strCache>
            </c:strRef>
          </c:cat>
          <c:val>
            <c:numRef>
              <c:f>Hoja1!$B$2:$B$4</c:f>
              <c:numCache>
                <c:formatCode>General</c:formatCode>
                <c:ptCount val="3"/>
                <c:pt idx="0">
                  <c:v>44.800000000000004</c:v>
                </c:pt>
                <c:pt idx="1">
                  <c:v>50.9</c:v>
                </c:pt>
                <c:pt idx="2">
                  <c:v>4.3</c:v>
                </c:pt>
              </c:numCache>
            </c:numRef>
          </c:val>
          <c:extLst>
            <c:ext xmlns:c16="http://schemas.microsoft.com/office/drawing/2014/chart" uri="{C3380CC4-5D6E-409C-BE32-E72D297353CC}">
              <c16:uniqueId val="{00000006-B6EF-482A-95B7-B26523A5478F}"/>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pis" panose="020B0504010101010104" pitchFamily="34" charset="0"/>
              <a:ea typeface="Apis" panose="020B0504010101010104" pitchFamily="34" charset="0"/>
              <a:cs typeface="Apis" panose="020B0504010101010104" pitchFamily="34" charset="0"/>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75000"/>
        </a:schemeClr>
      </a:solidFill>
    </a:ln>
    <a:effectLst/>
  </c:spPr>
  <c:txPr>
    <a:bodyPr/>
    <a:lstStyle/>
    <a:p>
      <a:pPr>
        <a:defRPr>
          <a:latin typeface="Apis" panose="020B0504010101010104" pitchFamily="34" charset="0"/>
          <a:ea typeface="Apis" panose="020B0504010101010104" pitchFamily="34" charset="0"/>
          <a:cs typeface="Apis" panose="020B0504010101010104" pitchFamily="34" charset="0"/>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Apis" panose="020B0504010101010104" pitchFamily="34" charset="0"/>
                <a:ea typeface="Apis" panose="020B0504010101010104" pitchFamily="34" charset="0"/>
                <a:cs typeface="Apis" panose="020B0504010101010104" pitchFamily="34" charset="0"/>
              </a:defRPr>
            </a:pPr>
            <a:r>
              <a:rPr lang="es-CO" dirty="0">
                <a:solidFill>
                  <a:schemeClr val="tx1"/>
                </a:solidFill>
              </a:rPr>
              <a:t>UPC</a:t>
            </a:r>
            <a:r>
              <a:rPr lang="es-CO" baseline="0" dirty="0">
                <a:solidFill>
                  <a:schemeClr val="tx1"/>
                </a:solidFill>
              </a:rPr>
              <a:t>  </a:t>
            </a:r>
            <a:r>
              <a:rPr lang="es-CO" baseline="0" dirty="0" err="1">
                <a:solidFill>
                  <a:schemeClr val="tx1"/>
                </a:solidFill>
              </a:rPr>
              <a:t>vrs</a:t>
            </a:r>
            <a:r>
              <a:rPr lang="es-CO" baseline="0" dirty="0">
                <a:solidFill>
                  <a:schemeClr val="tx1"/>
                </a:solidFill>
              </a:rPr>
              <a:t>. planes de beneficios</a:t>
            </a:r>
            <a:endParaRPr lang="es-CO"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Apis" panose="020B0504010101010104" pitchFamily="34" charset="0"/>
              <a:ea typeface="Apis" panose="020B0504010101010104" pitchFamily="34" charset="0"/>
              <a:cs typeface="Apis" panose="020B0504010101010104" pitchFamily="34" charset="0"/>
            </a:defRPr>
          </a:pPr>
          <a:endParaRPr lang="es-CO"/>
        </a:p>
      </c:txPr>
    </c:title>
    <c:autoTitleDeleted val="0"/>
    <c:plotArea>
      <c:layout/>
      <c:barChart>
        <c:barDir val="col"/>
        <c:grouping val="clustered"/>
        <c:varyColors val="0"/>
        <c:ser>
          <c:idx val="0"/>
          <c:order val="0"/>
          <c:tx>
            <c:strRef>
              <c:f>Hoja1!$B$2</c:f>
              <c:strCache>
                <c:ptCount val="1"/>
                <c:pt idx="0">
                  <c:v>UPC_Contributivo</c:v>
                </c:pt>
              </c:strCache>
            </c:strRef>
          </c:tx>
          <c:spPr>
            <a:solidFill>
              <a:schemeClr val="accent1">
                <a:lumMod val="60000"/>
                <a:lumOff val="40000"/>
              </a:schemeClr>
            </a:solidFill>
            <a:ln>
              <a:noFill/>
            </a:ln>
            <a:effectLst/>
          </c:spPr>
          <c:invertIfNegative val="0"/>
          <c:cat>
            <c:numRef>
              <c:f>Hoja1!$A$3:$A$19</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Hoja1!$B$3:$B$19</c:f>
              <c:numCache>
                <c:formatCode>General</c:formatCode>
                <c:ptCount val="17"/>
                <c:pt idx="0">
                  <c:v>430488</c:v>
                </c:pt>
                <c:pt idx="1">
                  <c:v>467078</c:v>
                </c:pt>
                <c:pt idx="2">
                  <c:v>485014</c:v>
                </c:pt>
                <c:pt idx="3">
                  <c:v>501845</c:v>
                </c:pt>
                <c:pt idx="4">
                  <c:v>547639</c:v>
                </c:pt>
                <c:pt idx="5" formatCode="_(* #,##0.00_);_(* \(#,##0.00\);_(* &quot;-&quot;??_);_(@_)">
                  <c:v>568944</c:v>
                </c:pt>
                <c:pt idx="6" formatCode="_(* #,##0.00_);_(* \(#,##0.00\);_(* &quot;-&quot;??_);_(@_)">
                  <c:v>653374.80000000005</c:v>
                </c:pt>
                <c:pt idx="7" formatCode="_(* #,##0.00_);_(* \(#,##0.00\);_(* &quot;-&quot;??_);_(@_)">
                  <c:v>629974.80000000005</c:v>
                </c:pt>
                <c:pt idx="8" formatCode="_(* #,##0.00_);_(* \(#,##0.00\);_(* &quot;-&quot;??_);_(@_)">
                  <c:v>689508</c:v>
                </c:pt>
                <c:pt idx="9" formatCode="_(* #,##0.00_);_(* \(#,##0.00\);_(* &quot;-&quot;??_);_(@_)">
                  <c:v>746046</c:v>
                </c:pt>
                <c:pt idx="10" formatCode="_(* #,##0.00_);_(* \(#,##0.00\);_(* &quot;-&quot;??_);_(@_)">
                  <c:v>804463.2</c:v>
                </c:pt>
                <c:pt idx="11" formatCode="_(* #,##0.00_);_(* \(#,##0.00\);_(* &quot;-&quot;??_);_(@_)">
                  <c:v>847180.80000000005</c:v>
                </c:pt>
                <c:pt idx="12" formatCode="_(* #,##0.00_);_(* \(#,##0.00\);_(* &quot;-&quot;??_);_(@_)">
                  <c:v>892591.2</c:v>
                </c:pt>
                <c:pt idx="13" formatCode="_(* #,##0.00_);_(* \(#,##0.00\);_(* &quot;-&quot;??_);_(@_)">
                  <c:v>938826</c:v>
                </c:pt>
                <c:pt idx="14" formatCode="_(* #,##0.00_);_(* \(#,##0.00\);_(* &quot;-&quot;??_);_(@_)">
                  <c:v>989712</c:v>
                </c:pt>
                <c:pt idx="15" formatCode="_(* #,##0.00_);_(* \(#,##0.00\);_(* &quot;-&quot;??_);_(@_)">
                  <c:v>1289246.3999999999</c:v>
                </c:pt>
                <c:pt idx="16" formatCode="_(* #,##0.00_);_(* \(#,##0.00\);_(* &quot;-&quot;??_);_(@_)">
                  <c:v>1444086</c:v>
                </c:pt>
              </c:numCache>
            </c:numRef>
          </c:val>
          <c:extLst>
            <c:ext xmlns:c16="http://schemas.microsoft.com/office/drawing/2014/chart" uri="{C3380CC4-5D6E-409C-BE32-E72D297353CC}">
              <c16:uniqueId val="{00000000-7789-445D-A1A0-0F84314BAA1A}"/>
            </c:ext>
          </c:extLst>
        </c:ser>
        <c:ser>
          <c:idx val="1"/>
          <c:order val="1"/>
          <c:tx>
            <c:strRef>
              <c:f>Hoja1!$C$2</c:f>
              <c:strCache>
                <c:ptCount val="1"/>
                <c:pt idx="0">
                  <c:v>UPC_Subsidiado</c:v>
                </c:pt>
              </c:strCache>
            </c:strRef>
          </c:tx>
          <c:spPr>
            <a:solidFill>
              <a:srgbClr val="008CD3"/>
            </a:solidFill>
            <a:ln>
              <a:noFill/>
            </a:ln>
            <a:effectLst/>
          </c:spPr>
          <c:invertIfNegative val="0"/>
          <c:cat>
            <c:numRef>
              <c:f>Hoja1!$A$3:$A$19</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Hoja1!$C$3:$C$19</c:f>
              <c:numCache>
                <c:formatCode>General</c:formatCode>
                <c:ptCount val="17"/>
                <c:pt idx="0">
                  <c:v>248773</c:v>
                </c:pt>
                <c:pt idx="1">
                  <c:v>278780</c:v>
                </c:pt>
                <c:pt idx="2">
                  <c:v>289728</c:v>
                </c:pt>
                <c:pt idx="3">
                  <c:v>317423</c:v>
                </c:pt>
                <c:pt idx="4">
                  <c:v>433667</c:v>
                </c:pt>
                <c:pt idx="5" formatCode="_(* #,##0.00_);_(* \(#,##0.00\);_(* &quot;-&quot;??_);_(@_)">
                  <c:v>508993.2</c:v>
                </c:pt>
                <c:pt idx="6" formatCode="_(* #,##0.00_);_(* \(#,##0.00\);_(* &quot;-&quot;??_);_(@_)">
                  <c:v>531388.80000000005</c:v>
                </c:pt>
                <c:pt idx="7" formatCode="_(* #,##0.00_);_(* \(#,##0.00\);_(* &quot;-&quot;??_);_(@_)">
                  <c:v>563590.80000000005</c:v>
                </c:pt>
                <c:pt idx="8" formatCode="_(* #,##0.00_);_(* \(#,##0.00\);_(* &quot;-&quot;??_);_(@_)">
                  <c:v>616849.19999999995</c:v>
                </c:pt>
                <c:pt idx="9" formatCode="_(* #,##0.00_);_(* \(#,##0.00\);_(* &quot;-&quot;??_);_(@_)">
                  <c:v>667429.19999999995</c:v>
                </c:pt>
                <c:pt idx="10" formatCode="_(* #,##0.00_);_(* \(#,##0.00\);_(* &quot;-&quot;??_);_(@_)">
                  <c:v>719690.4</c:v>
                </c:pt>
                <c:pt idx="11" formatCode="_(* #,##0.00_);_(* \(#,##0.00\);_(* &quot;-&quot;??_);_(@_)">
                  <c:v>787327.2</c:v>
                </c:pt>
                <c:pt idx="12" formatCode="_(* #,##0.00_);_(* \(#,##0.00\);_(* &quot;-&quot;??_);_(@_)">
                  <c:v>829526.4</c:v>
                </c:pt>
                <c:pt idx="13" formatCode="_(* #,##0.00_);_(* \(#,##0.00\);_(* &quot;-&quot;??_);_(@_)">
                  <c:v>872496</c:v>
                </c:pt>
                <c:pt idx="14" formatCode="_(* #,##0.00_);_(* \(#,##0.00\);_(* &quot;-&quot;??_);_(@_)">
                  <c:v>927723.6</c:v>
                </c:pt>
                <c:pt idx="15" formatCode="_(* #,##0.00_);_(* \(#,##0.00\);_(* &quot;-&quot;??_);_(@_)">
                  <c:v>1121396.3999999999</c:v>
                </c:pt>
                <c:pt idx="16" formatCode="_(* #,##0.00_);_(* \(#,##0.00\);_(* &quot;-&quot;??_);_(@_)">
                  <c:v>1256076</c:v>
                </c:pt>
              </c:numCache>
            </c:numRef>
          </c:val>
          <c:extLst>
            <c:ext xmlns:c16="http://schemas.microsoft.com/office/drawing/2014/chart" uri="{C3380CC4-5D6E-409C-BE32-E72D297353CC}">
              <c16:uniqueId val="{00000001-7789-445D-A1A0-0F84314BAA1A}"/>
            </c:ext>
          </c:extLst>
        </c:ser>
        <c:dLbls>
          <c:showLegendKey val="0"/>
          <c:showVal val="0"/>
          <c:showCatName val="0"/>
          <c:showSerName val="0"/>
          <c:showPercent val="0"/>
          <c:showBubbleSize val="0"/>
        </c:dLbls>
        <c:gapWidth val="100"/>
        <c:axId val="1695509119"/>
        <c:axId val="521652319"/>
      </c:barChart>
      <c:catAx>
        <c:axId val="1695509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pis" panose="020B0504010101010104" pitchFamily="34" charset="0"/>
                <a:ea typeface="Apis" panose="020B0504010101010104" pitchFamily="34" charset="0"/>
                <a:cs typeface="Apis" panose="020B0504010101010104" pitchFamily="34" charset="0"/>
              </a:defRPr>
            </a:pPr>
            <a:endParaRPr lang="es-CO"/>
          </a:p>
        </c:txPr>
        <c:crossAx val="521652319"/>
        <c:crosses val="autoZero"/>
        <c:auto val="1"/>
        <c:lblAlgn val="ctr"/>
        <c:lblOffset val="100"/>
        <c:noMultiLvlLbl val="0"/>
      </c:catAx>
      <c:valAx>
        <c:axId val="5216523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Apis" panose="020B0504010101010104" pitchFamily="34" charset="0"/>
                <a:ea typeface="Apis" panose="020B0504010101010104" pitchFamily="34" charset="0"/>
                <a:cs typeface="Apis" panose="020B0504010101010104" pitchFamily="34" charset="0"/>
              </a:defRPr>
            </a:pPr>
            <a:endParaRPr lang="es-CO"/>
          </a:p>
        </c:txPr>
        <c:crossAx val="1695509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pis" panose="020B0504010101010104" pitchFamily="34" charset="0"/>
              <a:ea typeface="Apis" panose="020B0504010101010104" pitchFamily="34" charset="0"/>
              <a:cs typeface="Apis" panose="020B0504010101010104" pitchFamily="34" charset="0"/>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75000"/>
        </a:schemeClr>
      </a:solidFill>
    </a:ln>
    <a:effectLst/>
  </c:spPr>
  <c:txPr>
    <a:bodyPr/>
    <a:lstStyle/>
    <a:p>
      <a:pPr>
        <a:defRPr>
          <a:latin typeface="Apis" panose="020B0504010101010104" pitchFamily="34" charset="0"/>
          <a:ea typeface="Apis" panose="020B0504010101010104" pitchFamily="34" charset="0"/>
          <a:cs typeface="Apis" panose="020B0504010101010104" pitchFamily="34" charset="0"/>
        </a:defRPr>
      </a:pPr>
      <a:endParaRPr lang="es-CO"/>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Apis" panose="020B0504010101010104"/>
                <a:ea typeface="Apis" panose="020B0504010101010104" pitchFamily="34" charset="0"/>
                <a:cs typeface="Apis" panose="020B0504010101010104" pitchFamily="34" charset="0"/>
              </a:defRPr>
            </a:pPr>
            <a:r>
              <a:rPr lang="es-CO"/>
              <a:t>Balance de Aseguradoras 2019-2024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Apis" panose="020B0504010101010104"/>
              <a:ea typeface="Apis" panose="020B0504010101010104" pitchFamily="34" charset="0"/>
              <a:cs typeface="Apis" panose="020B0504010101010104" pitchFamily="34" charset="0"/>
            </a:defRPr>
          </a:pPr>
          <a:endParaRPr lang="es-CO"/>
        </a:p>
      </c:txPr>
    </c:title>
    <c:autoTitleDeleted val="0"/>
    <c:plotArea>
      <c:layout/>
      <c:barChart>
        <c:barDir val="col"/>
        <c:grouping val="clustered"/>
        <c:varyColors val="0"/>
        <c:ser>
          <c:idx val="0"/>
          <c:order val="0"/>
          <c:tx>
            <c:strRef>
              <c:f>Hoja1!$B$2</c:f>
              <c:strCache>
                <c:ptCount val="1"/>
                <c:pt idx="0">
                  <c:v>Activos</c:v>
                </c:pt>
              </c:strCache>
            </c:strRef>
          </c:tx>
          <c:spPr>
            <a:solidFill>
              <a:schemeClr val="accent1"/>
            </a:solidFill>
            <a:ln>
              <a:noFill/>
            </a:ln>
            <a:effectLst/>
          </c:spPr>
          <c:invertIfNegative val="0"/>
          <c:cat>
            <c:numRef>
              <c:f>Hoja1!$A$3:$A$8</c:f>
              <c:numCache>
                <c:formatCode>General</c:formatCode>
                <c:ptCount val="6"/>
                <c:pt idx="0">
                  <c:v>2019</c:v>
                </c:pt>
                <c:pt idx="1">
                  <c:v>2020</c:v>
                </c:pt>
                <c:pt idx="2">
                  <c:v>2021</c:v>
                </c:pt>
                <c:pt idx="3">
                  <c:v>2022</c:v>
                </c:pt>
                <c:pt idx="4">
                  <c:v>2023</c:v>
                </c:pt>
                <c:pt idx="5">
                  <c:v>2024</c:v>
                </c:pt>
              </c:numCache>
            </c:numRef>
          </c:cat>
          <c:val>
            <c:numRef>
              <c:f>Hoja1!$B$3:$B$8</c:f>
              <c:numCache>
                <c:formatCode>_(* #,##0.00_);_(* \(#,##0.00\);_(* "-"??_);_(@_)</c:formatCode>
                <c:ptCount val="6"/>
                <c:pt idx="0">
                  <c:v>16884660371270</c:v>
                </c:pt>
                <c:pt idx="1">
                  <c:v>18724866491904</c:v>
                </c:pt>
                <c:pt idx="2">
                  <c:v>21374300593275</c:v>
                </c:pt>
                <c:pt idx="3">
                  <c:v>21357548978555</c:v>
                </c:pt>
                <c:pt idx="4">
                  <c:v>22583798591268</c:v>
                </c:pt>
                <c:pt idx="5">
                  <c:v>16852711283247</c:v>
                </c:pt>
              </c:numCache>
            </c:numRef>
          </c:val>
          <c:extLst>
            <c:ext xmlns:c16="http://schemas.microsoft.com/office/drawing/2014/chart" uri="{C3380CC4-5D6E-409C-BE32-E72D297353CC}">
              <c16:uniqueId val="{00000000-7F85-43F4-B8D0-FCD4638D5CD8}"/>
            </c:ext>
          </c:extLst>
        </c:ser>
        <c:ser>
          <c:idx val="1"/>
          <c:order val="1"/>
          <c:tx>
            <c:strRef>
              <c:f>Hoja1!$C$2</c:f>
              <c:strCache>
                <c:ptCount val="1"/>
                <c:pt idx="0">
                  <c:v>Pasivos</c:v>
                </c:pt>
              </c:strCache>
            </c:strRef>
          </c:tx>
          <c:spPr>
            <a:solidFill>
              <a:schemeClr val="accent2"/>
            </a:solidFill>
            <a:ln>
              <a:noFill/>
            </a:ln>
            <a:effectLst/>
          </c:spPr>
          <c:invertIfNegative val="0"/>
          <c:cat>
            <c:numRef>
              <c:f>Hoja1!$A$3:$A$8</c:f>
              <c:numCache>
                <c:formatCode>General</c:formatCode>
                <c:ptCount val="6"/>
                <c:pt idx="0">
                  <c:v>2019</c:v>
                </c:pt>
                <c:pt idx="1">
                  <c:v>2020</c:v>
                </c:pt>
                <c:pt idx="2">
                  <c:v>2021</c:v>
                </c:pt>
                <c:pt idx="3">
                  <c:v>2022</c:v>
                </c:pt>
                <c:pt idx="4">
                  <c:v>2023</c:v>
                </c:pt>
                <c:pt idx="5">
                  <c:v>2024</c:v>
                </c:pt>
              </c:numCache>
            </c:numRef>
          </c:cat>
          <c:val>
            <c:numRef>
              <c:f>Hoja1!$C$3:$C$8</c:f>
              <c:numCache>
                <c:formatCode>_(* #,##0.00_);_(* \(#,##0.00\);_(* "-"??_);_(@_)</c:formatCode>
                <c:ptCount val="6"/>
                <c:pt idx="0">
                  <c:v>17631638927353</c:v>
                </c:pt>
                <c:pt idx="1">
                  <c:v>18414960318272</c:v>
                </c:pt>
                <c:pt idx="2">
                  <c:v>21110805034954</c:v>
                </c:pt>
                <c:pt idx="3">
                  <c:v>23685054887870</c:v>
                </c:pt>
                <c:pt idx="4">
                  <c:v>27629003254170</c:v>
                </c:pt>
                <c:pt idx="5">
                  <c:v>22186917752646</c:v>
                </c:pt>
              </c:numCache>
            </c:numRef>
          </c:val>
          <c:extLst>
            <c:ext xmlns:c16="http://schemas.microsoft.com/office/drawing/2014/chart" uri="{C3380CC4-5D6E-409C-BE32-E72D297353CC}">
              <c16:uniqueId val="{00000001-7F85-43F4-B8D0-FCD4638D5CD8}"/>
            </c:ext>
          </c:extLst>
        </c:ser>
        <c:ser>
          <c:idx val="2"/>
          <c:order val="2"/>
          <c:tx>
            <c:strRef>
              <c:f>Hoja1!$D$2</c:f>
              <c:strCache>
                <c:ptCount val="1"/>
                <c:pt idx="0">
                  <c:v>Patrimonio</c:v>
                </c:pt>
              </c:strCache>
            </c:strRef>
          </c:tx>
          <c:spPr>
            <a:solidFill>
              <a:schemeClr val="accent3"/>
            </a:solidFill>
            <a:ln>
              <a:noFill/>
            </a:ln>
            <a:effectLst/>
          </c:spPr>
          <c:invertIfNegative val="0"/>
          <c:cat>
            <c:numRef>
              <c:f>Hoja1!$A$3:$A$8</c:f>
              <c:numCache>
                <c:formatCode>General</c:formatCode>
                <c:ptCount val="6"/>
                <c:pt idx="0">
                  <c:v>2019</c:v>
                </c:pt>
                <c:pt idx="1">
                  <c:v>2020</c:v>
                </c:pt>
                <c:pt idx="2">
                  <c:v>2021</c:v>
                </c:pt>
                <c:pt idx="3">
                  <c:v>2022</c:v>
                </c:pt>
                <c:pt idx="4">
                  <c:v>2023</c:v>
                </c:pt>
                <c:pt idx="5">
                  <c:v>2024</c:v>
                </c:pt>
              </c:numCache>
            </c:numRef>
          </c:cat>
          <c:val>
            <c:numRef>
              <c:f>Hoja1!$D$3:$D$8</c:f>
              <c:numCache>
                <c:formatCode>#,##0.00</c:formatCode>
                <c:ptCount val="6"/>
                <c:pt idx="0">
                  <c:v>-746969555083</c:v>
                </c:pt>
                <c:pt idx="1">
                  <c:v>309906173632</c:v>
                </c:pt>
                <c:pt idx="2">
                  <c:v>263495558321</c:v>
                </c:pt>
                <c:pt idx="3">
                  <c:v>-2327505909315</c:v>
                </c:pt>
                <c:pt idx="4">
                  <c:v>-5045204662902</c:v>
                </c:pt>
                <c:pt idx="5">
                  <c:v>-5334206469399</c:v>
                </c:pt>
              </c:numCache>
            </c:numRef>
          </c:val>
          <c:extLst>
            <c:ext xmlns:c16="http://schemas.microsoft.com/office/drawing/2014/chart" uri="{C3380CC4-5D6E-409C-BE32-E72D297353CC}">
              <c16:uniqueId val="{00000002-7F85-43F4-B8D0-FCD4638D5CD8}"/>
            </c:ext>
          </c:extLst>
        </c:ser>
        <c:dLbls>
          <c:showLegendKey val="0"/>
          <c:showVal val="0"/>
          <c:showCatName val="0"/>
          <c:showSerName val="0"/>
          <c:showPercent val="0"/>
          <c:showBubbleSize val="0"/>
        </c:dLbls>
        <c:gapWidth val="100"/>
        <c:axId val="1695509119"/>
        <c:axId val="521652319"/>
      </c:barChart>
      <c:catAx>
        <c:axId val="1695509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is" panose="020B0504010101010104"/>
                <a:ea typeface="Apis" panose="020B0504010101010104" pitchFamily="34" charset="0"/>
                <a:cs typeface="Apis" panose="020B0504010101010104" pitchFamily="34" charset="0"/>
              </a:defRPr>
            </a:pPr>
            <a:endParaRPr lang="es-CO"/>
          </a:p>
        </c:txPr>
        <c:crossAx val="521652319"/>
        <c:crosses val="autoZero"/>
        <c:auto val="1"/>
        <c:lblAlgn val="ctr"/>
        <c:lblOffset val="100"/>
        <c:noMultiLvlLbl val="0"/>
      </c:catAx>
      <c:valAx>
        <c:axId val="521652319"/>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is" panose="020B0504010101010104"/>
                <a:ea typeface="Apis" panose="020B0504010101010104" pitchFamily="34" charset="0"/>
                <a:cs typeface="Apis" panose="020B0504010101010104" pitchFamily="34" charset="0"/>
              </a:defRPr>
            </a:pPr>
            <a:endParaRPr lang="es-CO"/>
          </a:p>
        </c:txPr>
        <c:crossAx val="1695509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is" panose="020B0504010101010104"/>
              <a:ea typeface="Apis" panose="020B0504010101010104" pitchFamily="34" charset="0"/>
              <a:cs typeface="Apis" panose="020B0504010101010104" pitchFamily="34" charset="0"/>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sz="1600">
          <a:solidFill>
            <a:schemeClr val="tx1"/>
          </a:solidFill>
          <a:latin typeface="Apis" panose="020B0504010101010104"/>
          <a:ea typeface="Apis" panose="020B0504010101010104" pitchFamily="34" charset="0"/>
          <a:cs typeface="Apis" panose="020B0504010101010104" pitchFamily="34" charset="0"/>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218266562733392E-2"/>
          <c:y val="3.405745769918761E-2"/>
          <c:w val="0.90971636524547994"/>
          <c:h val="0.82807824442964217"/>
        </c:manualLayout>
      </c:layout>
      <c:barChart>
        <c:barDir val="col"/>
        <c:grouping val="stacked"/>
        <c:varyColors val="0"/>
        <c:ser>
          <c:idx val="0"/>
          <c:order val="0"/>
          <c:tx>
            <c:strRef>
              <c:f>FyU!$B$55</c:f>
              <c:strCache>
                <c:ptCount val="1"/>
                <c:pt idx="0">
                  <c:v>Régimen Subsidiado</c:v>
                </c:pt>
              </c:strCache>
            </c:strRef>
          </c:tx>
          <c:spPr>
            <a:solidFill>
              <a:sysClr val="window" lastClr="FFFFFF">
                <a:lumMod val="75000"/>
              </a:sysClr>
            </a:solidFill>
            <a:ln>
              <a:solidFill>
                <a:sysClr val="window" lastClr="FFFFFF">
                  <a:lumMod val="75000"/>
                </a:sysClr>
              </a:solidFill>
            </a:ln>
            <a:effectLst/>
          </c:spPr>
          <c:invertIfNegative val="0"/>
          <c:cat>
            <c:numRef>
              <c:f>FyU!$C$54:$Q$54</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FyU!$C$55:$Q$55</c:f>
              <c:numCache>
                <c:formatCode>0%</c:formatCode>
                <c:ptCount val="15"/>
                <c:pt idx="0">
                  <c:v>0.3701568969584218</c:v>
                </c:pt>
                <c:pt idx="1">
                  <c:v>0.35006821991530179</c:v>
                </c:pt>
                <c:pt idx="2">
                  <c:v>0.40220904469859414</c:v>
                </c:pt>
                <c:pt idx="3">
                  <c:v>0.46536148679960748</c:v>
                </c:pt>
                <c:pt idx="4">
                  <c:v>0.46608153757008319</c:v>
                </c:pt>
                <c:pt idx="5">
                  <c:v>0.45105220249763545</c:v>
                </c:pt>
                <c:pt idx="6">
                  <c:v>0.44768749371290806</c:v>
                </c:pt>
                <c:pt idx="7">
                  <c:v>0.43397427428129443</c:v>
                </c:pt>
                <c:pt idx="8">
                  <c:v>0.44091485006486125</c:v>
                </c:pt>
                <c:pt idx="9">
                  <c:v>0.4548538591407012</c:v>
                </c:pt>
                <c:pt idx="10">
                  <c:v>0.44009501482069868</c:v>
                </c:pt>
                <c:pt idx="11">
                  <c:v>0.41701331634240396</c:v>
                </c:pt>
                <c:pt idx="12">
                  <c:v>0.44000611080060725</c:v>
                </c:pt>
                <c:pt idx="13">
                  <c:v>0.47730254039012027</c:v>
                </c:pt>
                <c:pt idx="14">
                  <c:v>0.48221069793345733</c:v>
                </c:pt>
              </c:numCache>
            </c:numRef>
          </c:val>
          <c:extLst>
            <c:ext xmlns:c16="http://schemas.microsoft.com/office/drawing/2014/chart" uri="{C3380CC4-5D6E-409C-BE32-E72D297353CC}">
              <c16:uniqueId val="{00000000-3F69-4208-9F1C-808ED9FA04CA}"/>
            </c:ext>
          </c:extLst>
        </c:ser>
        <c:ser>
          <c:idx val="1"/>
          <c:order val="1"/>
          <c:tx>
            <c:strRef>
              <c:f>FyU!$B$56</c:f>
              <c:strCache>
                <c:ptCount val="1"/>
                <c:pt idx="0">
                  <c:v>Régimen Contributivo </c:v>
                </c:pt>
              </c:strCache>
            </c:strRef>
          </c:tx>
          <c:spPr>
            <a:solidFill>
              <a:schemeClr val="accent5"/>
            </a:solidFill>
            <a:ln>
              <a:noFill/>
            </a:ln>
            <a:effectLst/>
          </c:spPr>
          <c:invertIfNegative val="0"/>
          <c:cat>
            <c:numRef>
              <c:f>FyU!$C$54:$Q$54</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FyU!$C$56:$Q$56</c:f>
              <c:numCache>
                <c:formatCode>0%</c:formatCode>
                <c:ptCount val="15"/>
                <c:pt idx="0">
                  <c:v>0.54060194802707773</c:v>
                </c:pt>
                <c:pt idx="1">
                  <c:v>0.5720418112321074</c:v>
                </c:pt>
                <c:pt idx="2">
                  <c:v>0.53627433656114343</c:v>
                </c:pt>
                <c:pt idx="3">
                  <c:v>0.46609778217638076</c:v>
                </c:pt>
                <c:pt idx="4">
                  <c:v>0.4735076164226984</c:v>
                </c:pt>
                <c:pt idx="5">
                  <c:v>0.483791159953816</c:v>
                </c:pt>
                <c:pt idx="6">
                  <c:v>0.48204252356358862</c:v>
                </c:pt>
                <c:pt idx="7">
                  <c:v>0.49394341383459028</c:v>
                </c:pt>
                <c:pt idx="8">
                  <c:v>0.48785638020788596</c:v>
                </c:pt>
                <c:pt idx="9">
                  <c:v>0.46344851201083587</c:v>
                </c:pt>
                <c:pt idx="10">
                  <c:v>0.46151002502311594</c:v>
                </c:pt>
                <c:pt idx="11">
                  <c:v>0.46305690742973449</c:v>
                </c:pt>
                <c:pt idx="12">
                  <c:v>0.51599988458683399</c:v>
                </c:pt>
                <c:pt idx="13">
                  <c:v>0.49044274896163131</c:v>
                </c:pt>
                <c:pt idx="14">
                  <c:v>0.50084682098887912</c:v>
                </c:pt>
              </c:numCache>
            </c:numRef>
          </c:val>
          <c:extLst>
            <c:ext xmlns:c16="http://schemas.microsoft.com/office/drawing/2014/chart" uri="{C3380CC4-5D6E-409C-BE32-E72D297353CC}">
              <c16:uniqueId val="{00000001-3F69-4208-9F1C-808ED9FA04CA}"/>
            </c:ext>
          </c:extLst>
        </c:ser>
        <c:ser>
          <c:idx val="2"/>
          <c:order val="2"/>
          <c:tx>
            <c:strRef>
              <c:f>FyU!$B$57</c:f>
              <c:strCache>
                <c:ptCount val="1"/>
                <c:pt idx="0">
                  <c:v>Recobros No UPC/ PM</c:v>
                </c:pt>
              </c:strCache>
            </c:strRef>
          </c:tx>
          <c:spPr>
            <a:solidFill>
              <a:srgbClr val="FF0000"/>
            </a:solidFill>
            <a:ln>
              <a:noFill/>
            </a:ln>
            <a:effectLst/>
          </c:spPr>
          <c:invertIfNegative val="0"/>
          <c:cat>
            <c:numRef>
              <c:f>FyU!$C$54:$Q$54</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FyU!$C$57:$Q$57</c:f>
              <c:numCache>
                <c:formatCode>0%</c:formatCode>
                <c:ptCount val="15"/>
                <c:pt idx="0">
                  <c:v>8.924115501450032E-2</c:v>
                </c:pt>
                <c:pt idx="1">
                  <c:v>7.7041270971878406E-2</c:v>
                </c:pt>
                <c:pt idx="2">
                  <c:v>6.6131856831129696E-2</c:v>
                </c:pt>
                <c:pt idx="3">
                  <c:v>8.9989427444378142E-2</c:v>
                </c:pt>
                <c:pt idx="4">
                  <c:v>8.1073314501671739E-2</c:v>
                </c:pt>
                <c:pt idx="5">
                  <c:v>9.0676813332145931E-2</c:v>
                </c:pt>
                <c:pt idx="6">
                  <c:v>0.10281029223343739</c:v>
                </c:pt>
                <c:pt idx="7">
                  <c:v>0.11305573884587092</c:v>
                </c:pt>
                <c:pt idx="8">
                  <c:v>0.11909119573420805</c:v>
                </c:pt>
                <c:pt idx="9">
                  <c:v>0.14959970267993283</c:v>
                </c:pt>
                <c:pt idx="10">
                  <c:v>0.15842488498528354</c:v>
                </c:pt>
                <c:pt idx="11">
                  <c:v>0.22895917757913009</c:v>
                </c:pt>
                <c:pt idx="12">
                  <c:v>0.10249383421819537</c:v>
                </c:pt>
                <c:pt idx="13">
                  <c:v>9.3601066122276269E-2</c:v>
                </c:pt>
                <c:pt idx="14">
                  <c:v>5.2260355017072907E-2</c:v>
                </c:pt>
              </c:numCache>
            </c:numRef>
          </c:val>
          <c:extLst>
            <c:ext xmlns:c16="http://schemas.microsoft.com/office/drawing/2014/chart" uri="{C3380CC4-5D6E-409C-BE32-E72D297353CC}">
              <c16:uniqueId val="{00000002-3F69-4208-9F1C-808ED9FA04CA}"/>
            </c:ext>
          </c:extLst>
        </c:ser>
        <c:dLbls>
          <c:showLegendKey val="0"/>
          <c:showVal val="0"/>
          <c:showCatName val="0"/>
          <c:showSerName val="0"/>
          <c:showPercent val="0"/>
          <c:showBubbleSize val="0"/>
        </c:dLbls>
        <c:gapWidth val="150"/>
        <c:overlap val="100"/>
        <c:axId val="2027399743"/>
        <c:axId val="2027400223"/>
      </c:barChart>
      <c:catAx>
        <c:axId val="2027399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crossAx val="2027400223"/>
        <c:crosses val="autoZero"/>
        <c:auto val="1"/>
        <c:lblAlgn val="ctr"/>
        <c:lblOffset val="100"/>
        <c:noMultiLvlLbl val="0"/>
      </c:catAx>
      <c:valAx>
        <c:axId val="202740022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s-CO"/>
          </a:p>
        </c:txPr>
        <c:crossAx val="2027399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tx1">
          <a:lumMod val="15000"/>
          <a:lumOff val="85000"/>
        </a:schemeClr>
      </a:solidFill>
      <a:round/>
    </a:ln>
    <a:effectLst/>
  </c:spPr>
  <c:txPr>
    <a:bodyPr/>
    <a:lstStyle/>
    <a:p>
      <a:pPr>
        <a:defRPr sz="3200">
          <a:solidFill>
            <a:schemeClr val="bg1"/>
          </a:solidFill>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FyU!$B$47</c:f>
              <c:strCache>
                <c:ptCount val="1"/>
                <c:pt idx="0">
                  <c:v>COTIZACIONES</c:v>
                </c:pt>
              </c:strCache>
            </c:strRef>
          </c:tx>
          <c:spPr>
            <a:solidFill>
              <a:srgbClr val="4472C4"/>
            </a:solidFill>
            <a:ln>
              <a:solidFill>
                <a:srgbClr val="4472C4">
                  <a:lumMod val="60000"/>
                  <a:lumOff val="40000"/>
                </a:srgbClr>
              </a:solidFill>
            </a:ln>
            <a:effectLst/>
          </c:spPr>
          <c:invertIfNegative val="0"/>
          <c:cat>
            <c:strRef>
              <c:f>FyU!$C$46:$Q$46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FyU!$C$47:$Q$47</c:f>
              <c:numCache>
                <c:formatCode>0%</c:formatCode>
                <c:ptCount val="15"/>
                <c:pt idx="0">
                  <c:v>0.56201803957894314</c:v>
                </c:pt>
                <c:pt idx="1">
                  <c:v>0.59338550262964873</c:v>
                </c:pt>
                <c:pt idx="2">
                  <c:v>0.59434245415435361</c:v>
                </c:pt>
                <c:pt idx="3">
                  <c:v>0.58119558064639221</c:v>
                </c:pt>
                <c:pt idx="4">
                  <c:v>0.46259142852375168</c:v>
                </c:pt>
                <c:pt idx="5">
                  <c:v>0.48133218554639845</c:v>
                </c:pt>
                <c:pt idx="6">
                  <c:v>0.47939195598751444</c:v>
                </c:pt>
                <c:pt idx="7">
                  <c:v>0.466539032573348</c:v>
                </c:pt>
                <c:pt idx="8">
                  <c:v>0.52600794956308017</c:v>
                </c:pt>
                <c:pt idx="9">
                  <c:v>0.46958033260309284</c:v>
                </c:pt>
                <c:pt idx="10">
                  <c:v>0.42718380107371046</c:v>
                </c:pt>
                <c:pt idx="11">
                  <c:v>0.39764954002178116</c:v>
                </c:pt>
                <c:pt idx="12">
                  <c:v>0.39135361264248614</c:v>
                </c:pt>
                <c:pt idx="13">
                  <c:v>0.38739485532101831</c:v>
                </c:pt>
                <c:pt idx="14">
                  <c:v>0.37826085024728706</c:v>
                </c:pt>
              </c:numCache>
            </c:numRef>
          </c:val>
          <c:extLst>
            <c:ext xmlns:c16="http://schemas.microsoft.com/office/drawing/2014/chart" uri="{C3380CC4-5D6E-409C-BE32-E72D297353CC}">
              <c16:uniqueId val="{00000000-4724-459B-9C68-D9191335CE5B}"/>
            </c:ext>
          </c:extLst>
        </c:ser>
        <c:ser>
          <c:idx val="1"/>
          <c:order val="1"/>
          <c:tx>
            <c:strRef>
              <c:f>FyU!$B$48</c:f>
              <c:strCache>
                <c:ptCount val="1"/>
                <c:pt idx="0">
                  <c:v>APORTES NACION</c:v>
                </c:pt>
              </c:strCache>
            </c:strRef>
          </c:tx>
          <c:spPr>
            <a:solidFill>
              <a:srgbClr val="FF0000"/>
            </a:solidFill>
            <a:ln>
              <a:solidFill>
                <a:srgbClr val="F70A02"/>
              </a:solidFill>
            </a:ln>
            <a:effectLst/>
          </c:spPr>
          <c:invertIfNegative val="0"/>
          <c:cat>
            <c:strRef>
              <c:f>FyU!$C$46:$Q$46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FyU!$C$48:$Q$48</c:f>
              <c:numCache>
                <c:formatCode>0%</c:formatCode>
                <c:ptCount val="15"/>
                <c:pt idx="0">
                  <c:v>0.16417511841893512</c:v>
                </c:pt>
                <c:pt idx="1">
                  <c:v>0.13603999869265118</c:v>
                </c:pt>
                <c:pt idx="2">
                  <c:v>0.13693909873330065</c:v>
                </c:pt>
                <c:pt idx="3">
                  <c:v>0.15766474534959529</c:v>
                </c:pt>
                <c:pt idx="4">
                  <c:v>0.28481468391494874</c:v>
                </c:pt>
                <c:pt idx="5">
                  <c:v>0.25500974092572493</c:v>
                </c:pt>
                <c:pt idx="6">
                  <c:v>0.2550783517042457</c:v>
                </c:pt>
                <c:pt idx="7">
                  <c:v>0.27232410391841388</c:v>
                </c:pt>
                <c:pt idx="8">
                  <c:v>0.27150411695016552</c:v>
                </c:pt>
                <c:pt idx="9">
                  <c:v>0.35486466505225744</c:v>
                </c:pt>
                <c:pt idx="10">
                  <c:v>0.36332852346670674</c:v>
                </c:pt>
                <c:pt idx="11">
                  <c:v>0.39887012135388927</c:v>
                </c:pt>
                <c:pt idx="12">
                  <c:v>0.41639702528106354</c:v>
                </c:pt>
                <c:pt idx="13">
                  <c:v>0.41861322704429738</c:v>
                </c:pt>
                <c:pt idx="14">
                  <c:v>0.40821439470839932</c:v>
                </c:pt>
              </c:numCache>
            </c:numRef>
          </c:val>
          <c:extLst>
            <c:ext xmlns:c16="http://schemas.microsoft.com/office/drawing/2014/chart" uri="{C3380CC4-5D6E-409C-BE32-E72D297353CC}">
              <c16:uniqueId val="{00000001-4724-459B-9C68-D9191335CE5B}"/>
            </c:ext>
          </c:extLst>
        </c:ser>
        <c:ser>
          <c:idx val="2"/>
          <c:order val="2"/>
          <c:tx>
            <c:strRef>
              <c:f>FyU!$B$49</c:f>
              <c:strCache>
                <c:ptCount val="1"/>
                <c:pt idx="0">
                  <c:v>ENTIDADESTERRITORIALES</c:v>
                </c:pt>
              </c:strCache>
            </c:strRef>
          </c:tx>
          <c:spPr>
            <a:solidFill>
              <a:srgbClr val="4472C4">
                <a:lumMod val="40000"/>
                <a:lumOff val="60000"/>
              </a:srgbClr>
            </a:solidFill>
            <a:ln>
              <a:noFill/>
            </a:ln>
            <a:effectLst/>
          </c:spPr>
          <c:invertIfNegative val="0"/>
          <c:cat>
            <c:strRef>
              <c:f>FyU!$C$46:$Q$46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FyU!$C$49:$Q$49</c:f>
              <c:numCache>
                <c:formatCode>0%</c:formatCode>
                <c:ptCount val="15"/>
                <c:pt idx="0">
                  <c:v>0.27380684200212169</c:v>
                </c:pt>
                <c:pt idx="1">
                  <c:v>0.27057449867770011</c:v>
                </c:pt>
                <c:pt idx="2">
                  <c:v>0.26871844711234566</c:v>
                </c:pt>
                <c:pt idx="3">
                  <c:v>0.26113967400401261</c:v>
                </c:pt>
                <c:pt idx="4">
                  <c:v>0.25259388756129952</c:v>
                </c:pt>
                <c:pt idx="5">
                  <c:v>0.26365807352787685</c:v>
                </c:pt>
                <c:pt idx="6">
                  <c:v>0.26552969230823986</c:v>
                </c:pt>
                <c:pt idx="7">
                  <c:v>0.26113686350823812</c:v>
                </c:pt>
                <c:pt idx="8">
                  <c:v>0.20248793348675442</c:v>
                </c:pt>
                <c:pt idx="9">
                  <c:v>0.17555500234464969</c:v>
                </c:pt>
                <c:pt idx="10">
                  <c:v>0.20948767545958297</c:v>
                </c:pt>
                <c:pt idx="11">
                  <c:v>0.20348033862432963</c:v>
                </c:pt>
                <c:pt idx="12">
                  <c:v>0.19224936207645035</c:v>
                </c:pt>
                <c:pt idx="13">
                  <c:v>0.17976866985971182</c:v>
                </c:pt>
                <c:pt idx="14">
                  <c:v>0.20253537444754161</c:v>
                </c:pt>
              </c:numCache>
            </c:numRef>
          </c:val>
          <c:extLst>
            <c:ext xmlns:c16="http://schemas.microsoft.com/office/drawing/2014/chart" uri="{C3380CC4-5D6E-409C-BE32-E72D297353CC}">
              <c16:uniqueId val="{00000002-4724-459B-9C68-D9191335CE5B}"/>
            </c:ext>
          </c:extLst>
        </c:ser>
        <c:dLbls>
          <c:showLegendKey val="0"/>
          <c:showVal val="0"/>
          <c:showCatName val="0"/>
          <c:showSerName val="0"/>
          <c:showPercent val="0"/>
          <c:showBubbleSize val="0"/>
        </c:dLbls>
        <c:gapWidth val="150"/>
        <c:overlap val="100"/>
        <c:axId val="2027399743"/>
        <c:axId val="2027400223"/>
      </c:barChart>
      <c:catAx>
        <c:axId val="2027399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crossAx val="2027400223"/>
        <c:crosses val="autoZero"/>
        <c:auto val="1"/>
        <c:lblAlgn val="ctr"/>
        <c:lblOffset val="100"/>
        <c:noMultiLvlLbl val="0"/>
      </c:catAx>
      <c:valAx>
        <c:axId val="202740022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crossAx val="2027399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tx1">
          <a:lumMod val="15000"/>
          <a:lumOff val="85000"/>
        </a:schemeClr>
      </a:solidFill>
      <a:round/>
    </a:ln>
    <a:effectLst/>
  </c:spPr>
  <c:txPr>
    <a:bodyPr/>
    <a:lstStyle/>
    <a:p>
      <a:pPr>
        <a:defRPr>
          <a:solidFill>
            <a:schemeClr val="bg1"/>
          </a:solidFill>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0.03019</cdr:x>
      <cdr:y>0.79531</cdr:y>
    </cdr:from>
    <cdr:to>
      <cdr:x>0.68961</cdr:x>
      <cdr:y>0.83497</cdr:y>
    </cdr:to>
    <cdr:sp macro="" textlink="">
      <cdr:nvSpPr>
        <cdr:cNvPr id="2" name="Rectángulo 1">
          <a:extLst xmlns:a="http://schemas.openxmlformats.org/drawingml/2006/main">
            <a:ext uri="{FF2B5EF4-FFF2-40B4-BE49-F238E27FC236}">
              <a16:creationId xmlns:a16="http://schemas.microsoft.com/office/drawing/2014/main" id="{9ACAEC4B-D5D1-ED9A-6308-97FF86244DA7}"/>
            </a:ext>
          </a:extLst>
        </cdr:cNvPr>
        <cdr:cNvSpPr/>
      </cdr:nvSpPr>
      <cdr:spPr>
        <a:xfrm xmlns:a="http://schemas.openxmlformats.org/drawingml/2006/main">
          <a:off x="289025" y="4584076"/>
          <a:ext cx="6313651" cy="228600"/>
        </a:xfrm>
        <a:prstGeom xmlns:a="http://schemas.openxmlformats.org/drawingml/2006/main" prst="rect">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CO">
            <a:noFill/>
          </a:endParaRPr>
        </a:p>
      </cdr:txBody>
    </cdr:sp>
  </cdr:relSizeAnchor>
  <cdr:relSizeAnchor xmlns:cdr="http://schemas.openxmlformats.org/drawingml/2006/chartDrawing">
    <cdr:from>
      <cdr:x>0.03019</cdr:x>
      <cdr:y>0.63666</cdr:y>
    </cdr:from>
    <cdr:to>
      <cdr:x>0.69967</cdr:x>
      <cdr:y>0.67939</cdr:y>
    </cdr:to>
    <cdr:sp macro="" textlink="">
      <cdr:nvSpPr>
        <cdr:cNvPr id="3" name="Rectángulo 2">
          <a:extLst xmlns:a="http://schemas.openxmlformats.org/drawingml/2006/main">
            <a:ext uri="{FF2B5EF4-FFF2-40B4-BE49-F238E27FC236}">
              <a16:creationId xmlns:a16="http://schemas.microsoft.com/office/drawing/2014/main" id="{1E37B82E-4C50-B446-A064-CC5BE6DCA5BC}"/>
            </a:ext>
          </a:extLst>
        </cdr:cNvPr>
        <cdr:cNvSpPr/>
      </cdr:nvSpPr>
      <cdr:spPr>
        <a:xfrm xmlns:a="http://schemas.openxmlformats.org/drawingml/2006/main">
          <a:off x="289025" y="3669676"/>
          <a:ext cx="6409920" cy="246292"/>
        </a:xfrm>
        <a:prstGeom xmlns:a="http://schemas.openxmlformats.org/drawingml/2006/main" prst="rect">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s-CO">
            <a:noFill/>
          </a:endParaRPr>
        </a:p>
      </cdr:txBody>
    </cdr:sp>
  </cdr:relSizeAnchor>
  <cdr:relSizeAnchor xmlns:cdr="http://schemas.openxmlformats.org/drawingml/2006/chartDrawing">
    <cdr:from>
      <cdr:x>0.03019</cdr:x>
      <cdr:y>0.37226</cdr:y>
    </cdr:from>
    <cdr:to>
      <cdr:x>0.74844</cdr:x>
      <cdr:y>0.42589</cdr:y>
    </cdr:to>
    <cdr:sp macro="" textlink="">
      <cdr:nvSpPr>
        <cdr:cNvPr id="4" name="Rectángulo 3">
          <a:extLst xmlns:a="http://schemas.openxmlformats.org/drawingml/2006/main">
            <a:ext uri="{FF2B5EF4-FFF2-40B4-BE49-F238E27FC236}">
              <a16:creationId xmlns:a16="http://schemas.microsoft.com/office/drawing/2014/main" id="{7CBE6E5A-F4A8-4A10-46AD-EDCF577E0555}"/>
            </a:ext>
          </a:extLst>
        </cdr:cNvPr>
        <cdr:cNvSpPr/>
      </cdr:nvSpPr>
      <cdr:spPr>
        <a:xfrm xmlns:a="http://schemas.openxmlformats.org/drawingml/2006/main">
          <a:off x="289025" y="2145676"/>
          <a:ext cx="6876867" cy="309119"/>
        </a:xfrm>
        <a:prstGeom xmlns:a="http://schemas.openxmlformats.org/drawingml/2006/main" prst="rect">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s-CO">
            <a:no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0.20112</cdr:x>
      <cdr:y>0.47685</cdr:y>
    </cdr:from>
    <cdr:to>
      <cdr:x>0.20112</cdr:x>
      <cdr:y>0.54362</cdr:y>
    </cdr:to>
    <cdr:cxnSp macro="">
      <cdr:nvCxnSpPr>
        <cdr:cNvPr id="3" name="Conector recto de flecha 2">
          <a:extLst xmlns:a="http://schemas.openxmlformats.org/drawingml/2006/main">
            <a:ext uri="{FF2B5EF4-FFF2-40B4-BE49-F238E27FC236}">
              <a16:creationId xmlns:a16="http://schemas.microsoft.com/office/drawing/2014/main" id="{D172F7B7-34C0-FED0-F347-56E68D49A903}"/>
            </a:ext>
          </a:extLst>
        </cdr:cNvPr>
        <cdr:cNvCxnSpPr/>
      </cdr:nvCxnSpPr>
      <cdr:spPr>
        <a:xfrm xmlns:a="http://schemas.openxmlformats.org/drawingml/2006/main" flipV="1">
          <a:off x="1091137" y="1795842"/>
          <a:ext cx="0" cy="251460"/>
        </a:xfrm>
        <a:prstGeom xmlns:a="http://schemas.openxmlformats.org/drawingml/2006/main" prst="straightConnector1">
          <a:avLst/>
        </a:prstGeom>
        <a:ln xmlns:a="http://schemas.openxmlformats.org/drawingml/2006/main">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0.3095</cdr:x>
      <cdr:y>0.4782</cdr:y>
    </cdr:from>
    <cdr:to>
      <cdr:x>0.3095</cdr:x>
      <cdr:y>0.54497</cdr:y>
    </cdr:to>
    <cdr:cxnSp macro="">
      <cdr:nvCxnSpPr>
        <cdr:cNvPr id="4" name="Conector recto de flecha 3">
          <a:extLst xmlns:a="http://schemas.openxmlformats.org/drawingml/2006/main">
            <a:ext uri="{FF2B5EF4-FFF2-40B4-BE49-F238E27FC236}">
              <a16:creationId xmlns:a16="http://schemas.microsoft.com/office/drawing/2014/main" id="{9562F7E3-7DEB-2892-03FB-E944F80C4EE3}"/>
            </a:ext>
          </a:extLst>
        </cdr:cNvPr>
        <cdr:cNvCxnSpPr/>
      </cdr:nvCxnSpPr>
      <cdr:spPr>
        <a:xfrm xmlns:a="http://schemas.openxmlformats.org/drawingml/2006/main" flipV="1">
          <a:off x="1679147" y="1800922"/>
          <a:ext cx="0" cy="251460"/>
        </a:xfrm>
        <a:prstGeom xmlns:a="http://schemas.openxmlformats.org/drawingml/2006/main" prst="straightConnector1">
          <a:avLst/>
        </a:prstGeom>
        <a:ln xmlns:a="http://schemas.openxmlformats.org/drawingml/2006/main">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0.36428</cdr:x>
      <cdr:y>0.4782</cdr:y>
    </cdr:from>
    <cdr:to>
      <cdr:x>0.36428</cdr:x>
      <cdr:y>0.54497</cdr:y>
    </cdr:to>
    <cdr:cxnSp macro="">
      <cdr:nvCxnSpPr>
        <cdr:cNvPr id="5" name="Conector recto de flecha 4">
          <a:extLst xmlns:a="http://schemas.openxmlformats.org/drawingml/2006/main">
            <a:ext uri="{FF2B5EF4-FFF2-40B4-BE49-F238E27FC236}">
              <a16:creationId xmlns:a16="http://schemas.microsoft.com/office/drawing/2014/main" id="{9562F7E3-7DEB-2892-03FB-E944F80C4EE3}"/>
            </a:ext>
          </a:extLst>
        </cdr:cNvPr>
        <cdr:cNvCxnSpPr/>
      </cdr:nvCxnSpPr>
      <cdr:spPr>
        <a:xfrm xmlns:a="http://schemas.openxmlformats.org/drawingml/2006/main" flipV="1">
          <a:off x="1976327" y="1800922"/>
          <a:ext cx="0" cy="251460"/>
        </a:xfrm>
        <a:prstGeom xmlns:a="http://schemas.openxmlformats.org/drawingml/2006/main" prst="straightConnector1">
          <a:avLst/>
        </a:prstGeom>
        <a:ln xmlns:a="http://schemas.openxmlformats.org/drawingml/2006/main">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0.7119</cdr:x>
      <cdr:y>0.35848</cdr:y>
    </cdr:from>
    <cdr:to>
      <cdr:x>0.7119</cdr:x>
      <cdr:y>0.42525</cdr:y>
    </cdr:to>
    <cdr:cxnSp macro="">
      <cdr:nvCxnSpPr>
        <cdr:cNvPr id="6" name="Conector recto de flecha 5">
          <a:extLst xmlns:a="http://schemas.openxmlformats.org/drawingml/2006/main">
            <a:ext uri="{FF2B5EF4-FFF2-40B4-BE49-F238E27FC236}">
              <a16:creationId xmlns:a16="http://schemas.microsoft.com/office/drawing/2014/main" id="{9562F7E3-7DEB-2892-03FB-E944F80C4EE3}"/>
            </a:ext>
          </a:extLst>
        </cdr:cNvPr>
        <cdr:cNvCxnSpPr/>
      </cdr:nvCxnSpPr>
      <cdr:spPr>
        <a:xfrm xmlns:a="http://schemas.openxmlformats.org/drawingml/2006/main" flipV="1">
          <a:off x="3862277" y="1350072"/>
          <a:ext cx="0" cy="251460"/>
        </a:xfrm>
        <a:prstGeom xmlns:a="http://schemas.openxmlformats.org/drawingml/2006/main" prst="straightConnector1">
          <a:avLst/>
        </a:prstGeom>
        <a:ln xmlns:a="http://schemas.openxmlformats.org/drawingml/2006/main">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0.7634</cdr:x>
      <cdr:y>0.35848</cdr:y>
    </cdr:from>
    <cdr:to>
      <cdr:x>0.7634</cdr:x>
      <cdr:y>0.42525</cdr:y>
    </cdr:to>
    <cdr:cxnSp macro="">
      <cdr:nvCxnSpPr>
        <cdr:cNvPr id="7" name="Conector recto de flecha 6">
          <a:extLst xmlns:a="http://schemas.openxmlformats.org/drawingml/2006/main">
            <a:ext uri="{FF2B5EF4-FFF2-40B4-BE49-F238E27FC236}">
              <a16:creationId xmlns:a16="http://schemas.microsoft.com/office/drawing/2014/main" id="{E33BDDC1-2396-6FD6-9A51-7744082678B1}"/>
            </a:ext>
          </a:extLst>
        </cdr:cNvPr>
        <cdr:cNvCxnSpPr/>
      </cdr:nvCxnSpPr>
      <cdr:spPr>
        <a:xfrm xmlns:a="http://schemas.openxmlformats.org/drawingml/2006/main" flipV="1">
          <a:off x="4141677" y="1350072"/>
          <a:ext cx="0" cy="251460"/>
        </a:xfrm>
        <a:prstGeom xmlns:a="http://schemas.openxmlformats.org/drawingml/2006/main" prst="straightConnector1">
          <a:avLst/>
        </a:prstGeom>
        <a:ln xmlns:a="http://schemas.openxmlformats.org/drawingml/2006/main">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9BD3F4-C8F0-479F-840C-CDC55F2D2DB7}" type="datetimeFigureOut">
              <a:rPr lang="es-CO" smtClean="0"/>
              <a:t>18/11/2024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1FF81-C919-477B-8D3F-8D65195BA406}" type="slidenum">
              <a:rPr lang="es-CO" smtClean="0"/>
              <a:t>‹Nº›</a:t>
            </a:fld>
            <a:endParaRPr lang="es-CO"/>
          </a:p>
        </p:txBody>
      </p:sp>
    </p:spTree>
    <p:extLst>
      <p:ext uri="{BB962C8B-B14F-4D97-AF65-F5344CB8AC3E}">
        <p14:creationId xmlns:p14="http://schemas.microsoft.com/office/powerpoint/2010/main" val="956179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Explicar: gasto total / ingreso total es siniestralidad </a:t>
            </a:r>
          </a:p>
          <a:p>
            <a:r>
              <a:rPr lang="es-CO" dirty="0"/>
              <a:t>Ajuste de riesgo…</a:t>
            </a:r>
          </a:p>
        </p:txBody>
      </p:sp>
      <p:sp>
        <p:nvSpPr>
          <p:cNvPr id="4" name="Marcador de número de diapositiva 3"/>
          <p:cNvSpPr>
            <a:spLocks noGrp="1"/>
          </p:cNvSpPr>
          <p:nvPr>
            <p:ph type="sldNum" sz="quarter" idx="5"/>
          </p:nvPr>
        </p:nvSpPr>
        <p:spPr/>
        <p:txBody>
          <a:bodyPr/>
          <a:lstStyle/>
          <a:p>
            <a:fld id="{BAFDD067-6284-4CF7-AA9F-65F0C446D129}" type="slidenum">
              <a:rPr lang="es-CO" smtClean="0"/>
              <a:t>7</a:t>
            </a:fld>
            <a:endParaRPr lang="es-CO"/>
          </a:p>
        </p:txBody>
      </p:sp>
    </p:spTree>
    <p:extLst>
      <p:ext uri="{BB962C8B-B14F-4D97-AF65-F5344CB8AC3E}">
        <p14:creationId xmlns:p14="http://schemas.microsoft.com/office/powerpoint/2010/main" val="2553975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6DADFB3-317D-4C74-BF0B-DFF4EA16B665}" type="slidenum">
              <a:rPr lang="es-CO" smtClean="0"/>
              <a:t>22</a:t>
            </a:fld>
            <a:endParaRPr lang="es-CO"/>
          </a:p>
        </p:txBody>
      </p:sp>
    </p:spTree>
    <p:extLst>
      <p:ext uri="{BB962C8B-B14F-4D97-AF65-F5344CB8AC3E}">
        <p14:creationId xmlns:p14="http://schemas.microsoft.com/office/powerpoint/2010/main" val="1211857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CO" sz="1200" dirty="0">
                <a:effectLst/>
                <a:latin typeface="DM Sans" pitchFamily="2" charset="0"/>
                <a:ea typeface="DM Sans Bold" pitchFamily="2" charset="0"/>
                <a:cs typeface="DM Sans Bold" pitchFamily="2" charset="0"/>
              </a:rPr>
              <a:t>El costo total reflejado en </a:t>
            </a:r>
            <a:r>
              <a:rPr lang="es-CO" sz="1200" dirty="0" err="1">
                <a:effectLst/>
                <a:latin typeface="DM Sans" pitchFamily="2" charset="0"/>
                <a:ea typeface="DM Sans Bold" pitchFamily="2" charset="0"/>
                <a:cs typeface="DM Sans Bold" pitchFamily="2" charset="0"/>
              </a:rPr>
              <a:t>Mipres</a:t>
            </a:r>
            <a:r>
              <a:rPr lang="es-CO" sz="1200" dirty="0">
                <a:effectLst/>
                <a:latin typeface="DM Sans" pitchFamily="2" charset="0"/>
                <a:ea typeface="DM Sans Bold" pitchFamily="2" charset="0"/>
                <a:cs typeface="DM Sans Bold" pitchFamily="2" charset="0"/>
              </a:rPr>
              <a:t> de las moléculas innovadoras en 2023-20024 es de 12 .7 mil millones</a:t>
            </a:r>
          </a:p>
          <a:p>
            <a:pPr algn="just"/>
            <a:r>
              <a:rPr lang="es-CO" sz="1200" dirty="0">
                <a:effectLst/>
                <a:latin typeface="DM Sans" pitchFamily="2" charset="0"/>
                <a:ea typeface="DM Sans Bold" pitchFamily="2" charset="0"/>
                <a:cs typeface="DM Sans Bold" pitchFamily="2" charset="0"/>
              </a:rPr>
              <a:t>Los expertos coinciden en que la ruta de acceso y financiamiento de nuevas tecnologías en salud no es clara ni uniforme. </a:t>
            </a:r>
          </a:p>
          <a:p>
            <a:pPr algn="just"/>
            <a:endParaRPr lang="es-CO" sz="1200" dirty="0">
              <a:latin typeface="DM Sans" pitchFamily="2" charset="0"/>
              <a:ea typeface="DM Sans Bold" pitchFamily="2" charset="0"/>
              <a:cs typeface="DM Sans Bold" pitchFamily="2" charset="0"/>
            </a:endParaRPr>
          </a:p>
          <a:p>
            <a:pPr algn="just"/>
            <a:r>
              <a:rPr lang="es-CO" sz="1200" dirty="0">
                <a:effectLst/>
                <a:latin typeface="DM Sans" pitchFamily="2" charset="0"/>
                <a:ea typeface="DM Sans Bold" pitchFamily="2" charset="0"/>
                <a:cs typeface="DM Sans Bold" pitchFamily="2" charset="0"/>
              </a:rPr>
              <a:t>Se observa que el marco normativo puede variar según características específicas del producto o medicamento, lo que introduce incertidumbre para los laboratorios. </a:t>
            </a:r>
          </a:p>
          <a:p>
            <a:pPr algn="just"/>
            <a:endParaRPr lang="es-CO" sz="1200" dirty="0">
              <a:latin typeface="DM Sans" pitchFamily="2" charset="0"/>
              <a:ea typeface="DM Sans Bold" pitchFamily="2" charset="0"/>
              <a:cs typeface="DM Sans Bold" pitchFamily="2" charset="0"/>
            </a:endParaRPr>
          </a:p>
          <a:p>
            <a:pPr algn="just"/>
            <a:r>
              <a:rPr lang="es-CO" sz="1200" dirty="0">
                <a:effectLst/>
                <a:latin typeface="DM Sans" pitchFamily="2" charset="0"/>
                <a:ea typeface="DM Sans Bold" pitchFamily="2" charset="0"/>
                <a:cs typeface="DM Sans Bold" pitchFamily="2" charset="0"/>
              </a:rPr>
              <a:t>La actualización y el ajuste de los presupuestos, así como la integración de innovaciones en el sistema de financiamiento, parecen ser inconsistente</a:t>
            </a:r>
            <a:endParaRPr lang="es-CO" sz="1200" dirty="0"/>
          </a:p>
          <a:p>
            <a:endParaRPr lang="es-CO" dirty="0"/>
          </a:p>
        </p:txBody>
      </p:sp>
      <p:sp>
        <p:nvSpPr>
          <p:cNvPr id="4" name="Marcador de número de diapositiva 3"/>
          <p:cNvSpPr>
            <a:spLocks noGrp="1"/>
          </p:cNvSpPr>
          <p:nvPr>
            <p:ph type="sldNum" sz="quarter" idx="5"/>
          </p:nvPr>
        </p:nvSpPr>
        <p:spPr/>
        <p:txBody>
          <a:bodyPr/>
          <a:lstStyle/>
          <a:p>
            <a:fld id="{BCC1FF81-C919-477B-8D3F-8D65195BA406}" type="slidenum">
              <a:rPr lang="es-CO" smtClean="0"/>
              <a:t>25</a:t>
            </a:fld>
            <a:endParaRPr lang="es-CO"/>
          </a:p>
        </p:txBody>
      </p:sp>
    </p:spTree>
    <p:extLst>
      <p:ext uri="{BB962C8B-B14F-4D97-AF65-F5344CB8AC3E}">
        <p14:creationId xmlns:p14="http://schemas.microsoft.com/office/powerpoint/2010/main" val="50052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8A7D5-1A68-5ED5-EA36-914ACE8F1B2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5796EB4-7A2E-E30A-8429-4235E7BF4A3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F73F4FF-50B7-0CC3-04F3-6026CE5C6DEA}"/>
              </a:ext>
            </a:extLst>
          </p:cNvPr>
          <p:cNvSpPr>
            <a:spLocks noGrp="1"/>
          </p:cNvSpPr>
          <p:nvPr>
            <p:ph type="body" idx="1"/>
          </p:nvPr>
        </p:nvSpPr>
        <p:spPr/>
        <p:txBody>
          <a:bodyPr/>
          <a:lstStyle/>
          <a:p>
            <a:pPr algn="just"/>
            <a:r>
              <a:rPr lang="es-CO" sz="1200" dirty="0">
                <a:effectLst/>
                <a:latin typeface="DM Sans" pitchFamily="2" charset="0"/>
                <a:ea typeface="DM Sans Bold" pitchFamily="2" charset="0"/>
                <a:cs typeface="DM Sans Bold" pitchFamily="2" charset="0"/>
              </a:rPr>
              <a:t>Los expertos coinciden en que la ruta de acceso y financiamiento de nuevas tecnologías en salud no es clara ni uniforme. </a:t>
            </a:r>
          </a:p>
          <a:p>
            <a:pPr algn="just"/>
            <a:endParaRPr lang="es-CO" sz="1200" dirty="0">
              <a:latin typeface="DM Sans" pitchFamily="2" charset="0"/>
              <a:ea typeface="DM Sans Bold" pitchFamily="2" charset="0"/>
              <a:cs typeface="DM Sans Bold" pitchFamily="2" charset="0"/>
            </a:endParaRPr>
          </a:p>
          <a:p>
            <a:pPr algn="just"/>
            <a:r>
              <a:rPr lang="es-CO" sz="1200" dirty="0">
                <a:effectLst/>
                <a:latin typeface="DM Sans" pitchFamily="2" charset="0"/>
                <a:ea typeface="DM Sans Bold" pitchFamily="2" charset="0"/>
                <a:cs typeface="DM Sans Bold" pitchFamily="2" charset="0"/>
              </a:rPr>
              <a:t>Se observa que el marco normativo puede variar según características específicas del producto o medicamento, lo que introduce incertidumbre para los laboratorios. </a:t>
            </a:r>
          </a:p>
          <a:p>
            <a:pPr algn="just"/>
            <a:endParaRPr lang="es-CO" sz="1200" dirty="0">
              <a:latin typeface="DM Sans" pitchFamily="2" charset="0"/>
              <a:ea typeface="DM Sans Bold" pitchFamily="2" charset="0"/>
              <a:cs typeface="DM Sans Bold" pitchFamily="2" charset="0"/>
            </a:endParaRPr>
          </a:p>
          <a:p>
            <a:pPr algn="just"/>
            <a:r>
              <a:rPr lang="es-CO" sz="1200" dirty="0">
                <a:effectLst/>
                <a:latin typeface="DM Sans" pitchFamily="2" charset="0"/>
                <a:ea typeface="DM Sans Bold" pitchFamily="2" charset="0"/>
                <a:cs typeface="DM Sans Bold" pitchFamily="2" charset="0"/>
              </a:rPr>
              <a:t>La actualización y el ajuste de los presupuestos, así como la integración de innovaciones en el sistema de financiamiento, parecen ser inconsistente</a:t>
            </a:r>
            <a:endParaRPr lang="es-CO" sz="1200" dirty="0"/>
          </a:p>
          <a:p>
            <a:endParaRPr lang="es-CO" dirty="0"/>
          </a:p>
        </p:txBody>
      </p:sp>
      <p:sp>
        <p:nvSpPr>
          <p:cNvPr id="4" name="Marcador de número de diapositiva 3">
            <a:extLst>
              <a:ext uri="{FF2B5EF4-FFF2-40B4-BE49-F238E27FC236}">
                <a16:creationId xmlns:a16="http://schemas.microsoft.com/office/drawing/2014/main" id="{B0123AF3-6D70-7EB7-DE17-05531B6654CC}"/>
              </a:ext>
            </a:extLst>
          </p:cNvPr>
          <p:cNvSpPr>
            <a:spLocks noGrp="1"/>
          </p:cNvSpPr>
          <p:nvPr>
            <p:ph type="sldNum" sz="quarter" idx="5"/>
          </p:nvPr>
        </p:nvSpPr>
        <p:spPr/>
        <p:txBody>
          <a:bodyPr/>
          <a:lstStyle/>
          <a:p>
            <a:fld id="{BCC1FF81-C919-477B-8D3F-8D65195BA406}" type="slidenum">
              <a:rPr lang="es-CO" smtClean="0"/>
              <a:t>26</a:t>
            </a:fld>
            <a:endParaRPr lang="es-CO"/>
          </a:p>
        </p:txBody>
      </p:sp>
    </p:spTree>
    <p:extLst>
      <p:ext uri="{BB962C8B-B14F-4D97-AF65-F5344CB8AC3E}">
        <p14:creationId xmlns:p14="http://schemas.microsoft.com/office/powerpoint/2010/main" val="810778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539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package" Target="../embeddings/Microsoft_Excel_Worksheet4.xlsx"/><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10157138" y="9639300"/>
            <a:ext cx="7910418" cy="473463"/>
          </a:xfrm>
          <a:prstGeom prst="rect">
            <a:avLst/>
          </a:prstGeom>
        </p:spPr>
        <p:txBody>
          <a:bodyPr wrap="square" lIns="0" tIns="0" rIns="0" bIns="0" rtlCol="0" anchor="t">
            <a:spAutoFit/>
          </a:bodyPr>
          <a:lstStyle/>
          <a:p>
            <a:pPr algn="l">
              <a:lnSpc>
                <a:spcPts val="4047"/>
              </a:lnSpc>
            </a:pPr>
            <a:r>
              <a:rPr lang="en-US" sz="2891" b="1" dirty="0">
                <a:solidFill>
                  <a:srgbClr val="FFC054"/>
                </a:solidFill>
                <a:latin typeface="Inter Medium"/>
                <a:ea typeface="Inter Medium"/>
                <a:cs typeface="Inter Medium"/>
                <a:sym typeface="Inter Medium"/>
              </a:rPr>
              <a:t>Diana Cárdenas</a:t>
            </a:r>
          </a:p>
        </p:txBody>
      </p:sp>
      <p:sp>
        <p:nvSpPr>
          <p:cNvPr id="8" name="TextBox 8"/>
          <p:cNvSpPr txBox="1"/>
          <p:nvPr/>
        </p:nvSpPr>
        <p:spPr>
          <a:xfrm>
            <a:off x="9753600" y="2095500"/>
            <a:ext cx="7910418" cy="5245731"/>
          </a:xfrm>
          <a:prstGeom prst="rect">
            <a:avLst/>
          </a:prstGeom>
        </p:spPr>
        <p:txBody>
          <a:bodyPr wrap="square" lIns="0" tIns="0" rIns="0" bIns="0" rtlCol="0" anchor="t">
            <a:spAutoFit/>
          </a:bodyPr>
          <a:lstStyle/>
          <a:p>
            <a:pPr algn="l">
              <a:lnSpc>
                <a:spcPts val="10247"/>
              </a:lnSpc>
            </a:pPr>
            <a:r>
              <a:rPr lang="es-CO" sz="9600" spc="-377" dirty="0">
                <a:solidFill>
                  <a:srgbClr val="000000"/>
                </a:solidFill>
                <a:latin typeface="Red Hat Display"/>
                <a:ea typeface="Red Hat Display"/>
                <a:cs typeface="Red Hat Display"/>
                <a:sym typeface="Red Hat Display"/>
              </a:rPr>
              <a:t>El financiamiento </a:t>
            </a:r>
          </a:p>
          <a:p>
            <a:pPr algn="l">
              <a:lnSpc>
                <a:spcPts val="10247"/>
              </a:lnSpc>
            </a:pPr>
            <a:r>
              <a:rPr lang="es-CO" sz="9600" spc="-377" dirty="0">
                <a:solidFill>
                  <a:srgbClr val="000000"/>
                </a:solidFill>
                <a:latin typeface="Red Hat Display"/>
                <a:ea typeface="Red Hat Display"/>
                <a:cs typeface="Red Hat Display"/>
                <a:sym typeface="Red Hat Display"/>
              </a:rPr>
              <a:t>del sistema de salud</a:t>
            </a:r>
          </a:p>
        </p:txBody>
      </p:sp>
      <p:pic>
        <p:nvPicPr>
          <p:cNvPr id="10" name="Imagen 9" descr="Imagen que contiene interior, tabla, par, espejo&#10;&#10;Descripción generada automáticamente">
            <a:extLst>
              <a:ext uri="{FF2B5EF4-FFF2-40B4-BE49-F238E27FC236}">
                <a16:creationId xmlns:a16="http://schemas.microsoft.com/office/drawing/2014/main" id="{9E6079FC-FCCC-582E-26FD-A0E0FFE1648D}"/>
              </a:ext>
            </a:extLst>
          </p:cNvPr>
          <p:cNvPicPr>
            <a:picLocks noChangeAspect="1"/>
          </p:cNvPicPr>
          <p:nvPr/>
        </p:nvPicPr>
        <p:blipFill>
          <a:blip r:embed="rId2">
            <a:extLst>
              <a:ext uri="{28A0092B-C50C-407E-A947-70E740481C1C}">
                <a14:useLocalDpi xmlns:a14="http://schemas.microsoft.com/office/drawing/2010/main" val="0"/>
              </a:ext>
            </a:extLst>
          </a:blip>
          <a:srcRect l="21458"/>
          <a:stretch/>
        </p:blipFill>
        <p:spPr>
          <a:xfrm>
            <a:off x="566822" y="0"/>
            <a:ext cx="8865905" cy="10287000"/>
          </a:xfrm>
          <a:prstGeom prst="rect">
            <a:avLst/>
          </a:prstGeom>
        </p:spPr>
      </p:pic>
      <p:grpSp>
        <p:nvGrpSpPr>
          <p:cNvPr id="2" name="Group 2"/>
          <p:cNvGrpSpPr/>
          <p:nvPr/>
        </p:nvGrpSpPr>
        <p:grpSpPr>
          <a:xfrm rot="-5400000">
            <a:off x="-4540188" y="4540188"/>
            <a:ext cx="10287000" cy="1206624"/>
            <a:chOff x="0" y="0"/>
            <a:chExt cx="2709333" cy="317794"/>
          </a:xfrm>
        </p:grpSpPr>
        <p:sp>
          <p:nvSpPr>
            <p:cNvPr id="3" name="Freeform 3"/>
            <p:cNvSpPr/>
            <p:nvPr/>
          </p:nvSpPr>
          <p:spPr>
            <a:xfrm>
              <a:off x="0" y="0"/>
              <a:ext cx="2709333" cy="317794"/>
            </a:xfrm>
            <a:custGeom>
              <a:avLst/>
              <a:gdLst/>
              <a:ahLst/>
              <a:cxnLst/>
              <a:rect l="l" t="t" r="r" b="b"/>
              <a:pathLst>
                <a:path w="2709333" h="317794">
                  <a:moveTo>
                    <a:pt x="0" y="0"/>
                  </a:moveTo>
                  <a:lnTo>
                    <a:pt x="2709333" y="0"/>
                  </a:lnTo>
                  <a:lnTo>
                    <a:pt x="2709333" y="317794"/>
                  </a:lnTo>
                  <a:lnTo>
                    <a:pt x="0" y="317794"/>
                  </a:lnTo>
                  <a:close/>
                </a:path>
              </a:pathLst>
            </a:custGeom>
            <a:solidFill>
              <a:srgbClr val="FFC054"/>
            </a:solidFill>
          </p:spPr>
          <p:txBody>
            <a:bodyPr/>
            <a:lstStyle/>
            <a:p>
              <a:endParaRPr lang="es-CO"/>
            </a:p>
          </p:txBody>
        </p:sp>
        <p:sp>
          <p:nvSpPr>
            <p:cNvPr id="4" name="TextBox 4"/>
            <p:cNvSpPr txBox="1"/>
            <p:nvPr/>
          </p:nvSpPr>
          <p:spPr>
            <a:xfrm>
              <a:off x="0" y="-28575"/>
              <a:ext cx="2709333" cy="346369"/>
            </a:xfrm>
            <a:prstGeom prst="rect">
              <a:avLst/>
            </a:prstGeom>
          </p:spPr>
          <p:txBody>
            <a:bodyPr lIns="50800" tIns="50800" rIns="50800" bIns="50800" rtlCol="0" anchor="ctr"/>
            <a:lstStyle/>
            <a:p>
              <a:pPr algn="ctr">
                <a:lnSpc>
                  <a:spcPts val="2730"/>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7744-BB4E-69B6-F76F-DE893284012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CD566AC-8663-C225-5121-79358AA73762}"/>
              </a:ext>
            </a:extLst>
          </p:cNvPr>
          <p:cNvGrpSpPr/>
          <p:nvPr/>
        </p:nvGrpSpPr>
        <p:grpSpPr>
          <a:xfrm>
            <a:off x="1" y="0"/>
            <a:ext cx="9372600" cy="2247900"/>
            <a:chOff x="0" y="0"/>
            <a:chExt cx="2126871" cy="720126"/>
          </a:xfrm>
        </p:grpSpPr>
        <p:sp>
          <p:nvSpPr>
            <p:cNvPr id="3" name="Freeform 3">
              <a:extLst>
                <a:ext uri="{FF2B5EF4-FFF2-40B4-BE49-F238E27FC236}">
                  <a16:creationId xmlns:a16="http://schemas.microsoft.com/office/drawing/2014/main" id="{92885682-9DEF-6C0B-60BC-86A4194D1605}"/>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A2BA8711-BF43-4CF8-33BB-69D68C4F2C1C}"/>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6" name="TextBox 6">
            <a:extLst>
              <a:ext uri="{FF2B5EF4-FFF2-40B4-BE49-F238E27FC236}">
                <a16:creationId xmlns:a16="http://schemas.microsoft.com/office/drawing/2014/main" id="{FD5C48A9-0072-3BDE-F364-6E0527B17771}"/>
              </a:ext>
            </a:extLst>
          </p:cNvPr>
          <p:cNvSpPr txBox="1"/>
          <p:nvPr/>
        </p:nvSpPr>
        <p:spPr>
          <a:xfrm>
            <a:off x="263025" y="451257"/>
            <a:ext cx="7046763" cy="1515671"/>
          </a:xfrm>
          <a:prstGeom prst="rect">
            <a:avLst/>
          </a:prstGeom>
        </p:spPr>
        <p:txBody>
          <a:bodyPr lIns="0" tIns="0" rIns="0" bIns="0" rtlCol="0" anchor="t">
            <a:spAutoFit/>
          </a:bodyPr>
          <a:lstStyle/>
          <a:p>
            <a:pPr algn="l">
              <a:lnSpc>
                <a:spcPts val="5940"/>
              </a:lnSpc>
            </a:pPr>
            <a:r>
              <a:rPr lang="es-CO" sz="5400" spc="-108" dirty="0">
                <a:solidFill>
                  <a:srgbClr val="000000"/>
                </a:solidFill>
                <a:latin typeface="Red Hat Display"/>
                <a:ea typeface="Red Hat Display"/>
                <a:cs typeface="Red Hat Display"/>
                <a:sym typeface="Red Hat Display"/>
              </a:rPr>
              <a:t>Un logro que se volvió costumbre</a:t>
            </a:r>
            <a:endParaRPr lang="es-CO" sz="5200" spc="-104" dirty="0">
              <a:solidFill>
                <a:srgbClr val="000000"/>
              </a:solidFill>
              <a:latin typeface="Red Hat Display"/>
              <a:ea typeface="Red Hat Display"/>
              <a:cs typeface="Red Hat Display"/>
              <a:sym typeface="Red Hat Display"/>
            </a:endParaRPr>
          </a:p>
        </p:txBody>
      </p:sp>
      <p:pic>
        <p:nvPicPr>
          <p:cNvPr id="5" name="Imagen 4" descr="Un hombre parado al lado de un árbol con hojas verdes&#10;&#10;Descripción generada automáticamente con confianza media">
            <a:extLst>
              <a:ext uri="{FF2B5EF4-FFF2-40B4-BE49-F238E27FC236}">
                <a16:creationId xmlns:a16="http://schemas.microsoft.com/office/drawing/2014/main" id="{3981AEC4-D759-6872-6897-96D1542116A9}"/>
              </a:ext>
            </a:extLst>
          </p:cNvPr>
          <p:cNvPicPr>
            <a:picLocks noChangeAspect="1"/>
          </p:cNvPicPr>
          <p:nvPr/>
        </p:nvPicPr>
        <p:blipFill>
          <a:blip r:embed="rId2"/>
          <a:stretch>
            <a:fillRect/>
          </a:stretch>
        </p:blipFill>
        <p:spPr>
          <a:xfrm>
            <a:off x="10058400" y="1376843"/>
            <a:ext cx="11486644" cy="7663050"/>
          </a:xfrm>
          <a:prstGeom prst="rect">
            <a:avLst/>
          </a:prstGeom>
        </p:spPr>
      </p:pic>
      <p:sp>
        <p:nvSpPr>
          <p:cNvPr id="10" name="CuadroTexto 9">
            <a:extLst>
              <a:ext uri="{FF2B5EF4-FFF2-40B4-BE49-F238E27FC236}">
                <a16:creationId xmlns:a16="http://schemas.microsoft.com/office/drawing/2014/main" id="{F16AFF83-E385-DF84-CEFA-55DFD6C67396}"/>
              </a:ext>
            </a:extLst>
          </p:cNvPr>
          <p:cNvSpPr txBox="1"/>
          <p:nvPr/>
        </p:nvSpPr>
        <p:spPr>
          <a:xfrm>
            <a:off x="457200" y="2933700"/>
            <a:ext cx="9220200" cy="3549883"/>
          </a:xfrm>
          <a:prstGeom prst="rect">
            <a:avLst/>
          </a:prstGeom>
          <a:noFill/>
        </p:spPr>
        <p:txBody>
          <a:bodyPr wrap="square">
            <a:spAutoFit/>
          </a:bodyPr>
          <a:lstStyle/>
          <a:p>
            <a:pPr marL="457200" indent="-457200">
              <a:lnSpc>
                <a:spcPts val="3380"/>
              </a:lnSpc>
              <a:spcBef>
                <a:spcPct val="0"/>
              </a:spcBef>
              <a:buFont typeface="Arial" panose="020B0604020202020204" pitchFamily="34" charset="0"/>
              <a:buChar char="•"/>
            </a:pPr>
            <a:r>
              <a:rPr lang="es-CO" sz="2600" b="1" dirty="0">
                <a:solidFill>
                  <a:srgbClr val="000000"/>
                </a:solidFill>
                <a:latin typeface="Inter Bold"/>
                <a:ea typeface="Inter Bold"/>
              </a:rPr>
              <a:t>La familia Cardoso vive en Colombia-Huila. </a:t>
            </a:r>
          </a:p>
          <a:p>
            <a:pPr marL="457200" indent="-457200">
              <a:lnSpc>
                <a:spcPts val="3380"/>
              </a:lnSpc>
              <a:spcBef>
                <a:spcPct val="0"/>
              </a:spcBef>
              <a:buFont typeface="Arial" panose="020B0604020202020204" pitchFamily="34" charset="0"/>
              <a:buChar char="•"/>
            </a:pPr>
            <a:r>
              <a:rPr lang="es-CO" sz="2600" b="1" dirty="0">
                <a:solidFill>
                  <a:srgbClr val="000000"/>
                </a:solidFill>
                <a:latin typeface="Inter Bold"/>
                <a:ea typeface="Inter Bold"/>
              </a:rPr>
              <a:t>Pedro se contagió de COVID durante la pandemia, necesitó  una unidad de cuidados intensivo. </a:t>
            </a:r>
          </a:p>
          <a:p>
            <a:pPr marL="457200" indent="-457200">
              <a:lnSpc>
                <a:spcPts val="3380"/>
              </a:lnSpc>
              <a:spcBef>
                <a:spcPct val="0"/>
              </a:spcBef>
              <a:buFont typeface="Arial" panose="020B0604020202020204" pitchFamily="34" charset="0"/>
              <a:buChar char="•"/>
            </a:pPr>
            <a:r>
              <a:rPr lang="es-CO" sz="2600" b="1" dirty="0">
                <a:solidFill>
                  <a:srgbClr val="000000"/>
                </a:solidFill>
                <a:latin typeface="Inter Bold"/>
                <a:ea typeface="Inter Bold"/>
              </a:rPr>
              <a:t>Fue remitido al Hospital Hernando Moncaleano, donde recibió atención durante una semana.</a:t>
            </a:r>
          </a:p>
          <a:p>
            <a:pPr marL="457200" indent="-457200">
              <a:lnSpc>
                <a:spcPts val="3380"/>
              </a:lnSpc>
              <a:spcBef>
                <a:spcPct val="0"/>
              </a:spcBef>
              <a:buFont typeface="Arial" panose="020B0604020202020204" pitchFamily="34" charset="0"/>
              <a:buChar char="•"/>
            </a:pPr>
            <a:r>
              <a:rPr lang="es-CO" sz="2600" b="1" dirty="0">
                <a:solidFill>
                  <a:srgbClr val="000000"/>
                </a:solidFill>
                <a:latin typeface="Inter Bold"/>
                <a:ea typeface="Inter Bold"/>
              </a:rPr>
              <a:t>Al salir dio las gracias a Dios, no tuvo que pagar ni copago y no supo cuánto costo total de la atención. </a:t>
            </a:r>
          </a:p>
          <a:p>
            <a:pPr>
              <a:lnSpc>
                <a:spcPts val="3380"/>
              </a:lnSpc>
              <a:spcBef>
                <a:spcPct val="0"/>
              </a:spcBef>
            </a:pPr>
            <a:endParaRPr lang="es-CO" sz="2600" b="1" dirty="0">
              <a:solidFill>
                <a:srgbClr val="000000"/>
              </a:solidFill>
              <a:latin typeface="Inter Bold"/>
              <a:ea typeface="Inter Bold"/>
            </a:endParaRPr>
          </a:p>
        </p:txBody>
      </p:sp>
      <p:sp>
        <p:nvSpPr>
          <p:cNvPr id="11" name="CuadroTexto 10">
            <a:extLst>
              <a:ext uri="{FF2B5EF4-FFF2-40B4-BE49-F238E27FC236}">
                <a16:creationId xmlns:a16="http://schemas.microsoft.com/office/drawing/2014/main" id="{C3BC4DAB-7552-BF82-3F5D-3D47C3C2A4C3}"/>
              </a:ext>
            </a:extLst>
          </p:cNvPr>
          <p:cNvSpPr txBox="1"/>
          <p:nvPr/>
        </p:nvSpPr>
        <p:spPr>
          <a:xfrm>
            <a:off x="0" y="6337349"/>
            <a:ext cx="8839200" cy="3498394"/>
          </a:xfrm>
          <a:prstGeom prst="rect">
            <a:avLst/>
          </a:prstGeom>
          <a:noFill/>
        </p:spPr>
        <p:txBody>
          <a:bodyPr wrap="square" rtlCol="0">
            <a:spAutoFit/>
          </a:bodyPr>
          <a:lstStyle/>
          <a:p>
            <a:pPr algn="ctr">
              <a:spcBef>
                <a:spcPct val="0"/>
              </a:spcBef>
            </a:pPr>
            <a:r>
              <a:rPr lang="es-CO" sz="3600" b="1" dirty="0">
                <a:solidFill>
                  <a:srgbClr val="FFC000"/>
                </a:solidFill>
                <a:latin typeface="Inter Bold"/>
                <a:ea typeface="Inter Bold"/>
              </a:rPr>
              <a:t>¿Por qué es importante esa protección financiera? </a:t>
            </a:r>
          </a:p>
          <a:p>
            <a:pPr algn="ctr">
              <a:lnSpc>
                <a:spcPts val="3380"/>
              </a:lnSpc>
              <a:spcBef>
                <a:spcPct val="0"/>
              </a:spcBef>
            </a:pPr>
            <a:endParaRPr lang="es-CO" sz="3600" b="1" dirty="0">
              <a:solidFill>
                <a:srgbClr val="FFC000"/>
              </a:solidFill>
              <a:latin typeface="Inter Bold"/>
              <a:ea typeface="Inter Bold"/>
            </a:endParaRPr>
          </a:p>
          <a:p>
            <a:pPr algn="ctr">
              <a:lnSpc>
                <a:spcPts val="3380"/>
              </a:lnSpc>
              <a:spcBef>
                <a:spcPct val="0"/>
              </a:spcBef>
            </a:pPr>
            <a:r>
              <a:rPr lang="es-CO" sz="3600" b="1" dirty="0">
                <a:solidFill>
                  <a:srgbClr val="FFC000"/>
                </a:solidFill>
                <a:latin typeface="Inter Bold"/>
                <a:ea typeface="Inter Bold"/>
              </a:rPr>
              <a:t>¿Cómo lo  logramos?  </a:t>
            </a:r>
          </a:p>
          <a:p>
            <a:pPr algn="ctr">
              <a:lnSpc>
                <a:spcPts val="3380"/>
              </a:lnSpc>
              <a:spcBef>
                <a:spcPct val="0"/>
              </a:spcBef>
            </a:pPr>
            <a:r>
              <a:rPr lang="es-CO" sz="3600" b="1" dirty="0">
                <a:solidFill>
                  <a:srgbClr val="FFC000"/>
                </a:solidFill>
                <a:latin typeface="Inter Bold"/>
                <a:ea typeface="Inter Bold"/>
              </a:rPr>
              <a:t>somos de los países en la región con menor per cápita?</a:t>
            </a:r>
          </a:p>
          <a:p>
            <a:pPr algn="ctr"/>
            <a:endParaRPr lang="es-CO" sz="3600" dirty="0"/>
          </a:p>
        </p:txBody>
      </p:sp>
    </p:spTree>
    <p:extLst>
      <p:ext uri="{BB962C8B-B14F-4D97-AF65-F5344CB8AC3E}">
        <p14:creationId xmlns:p14="http://schemas.microsoft.com/office/powerpoint/2010/main" val="1358160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6BFC9-A05F-722B-B350-52609DD0496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778905A-D0BA-7E4D-4168-6E96FBB9B889}"/>
              </a:ext>
            </a:extLst>
          </p:cNvPr>
          <p:cNvGrpSpPr/>
          <p:nvPr/>
        </p:nvGrpSpPr>
        <p:grpSpPr>
          <a:xfrm>
            <a:off x="1" y="1"/>
            <a:ext cx="10348910" cy="1280313"/>
            <a:chOff x="0" y="0"/>
            <a:chExt cx="2126871" cy="720126"/>
          </a:xfrm>
        </p:grpSpPr>
        <p:sp>
          <p:nvSpPr>
            <p:cNvPr id="3" name="Freeform 3">
              <a:extLst>
                <a:ext uri="{FF2B5EF4-FFF2-40B4-BE49-F238E27FC236}">
                  <a16:creationId xmlns:a16="http://schemas.microsoft.com/office/drawing/2014/main" id="{482F51A2-2B3E-279B-F6DB-1695F224DFE9}"/>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1796C771-524A-71D2-1CFA-B8942B85CB64}"/>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6" name="TextBox 6">
            <a:extLst>
              <a:ext uri="{FF2B5EF4-FFF2-40B4-BE49-F238E27FC236}">
                <a16:creationId xmlns:a16="http://schemas.microsoft.com/office/drawing/2014/main" id="{5AA803E6-5FC1-F66A-ADF9-505D0BFD11EB}"/>
              </a:ext>
            </a:extLst>
          </p:cNvPr>
          <p:cNvSpPr txBox="1"/>
          <p:nvPr/>
        </p:nvSpPr>
        <p:spPr>
          <a:xfrm>
            <a:off x="263025" y="451257"/>
            <a:ext cx="10100174" cy="759054"/>
          </a:xfrm>
          <a:prstGeom prst="rect">
            <a:avLst/>
          </a:prstGeom>
        </p:spPr>
        <p:txBody>
          <a:bodyPr wrap="square" lIns="0" tIns="0" rIns="0" bIns="0" rtlCol="0" anchor="t">
            <a:spAutoFit/>
          </a:bodyPr>
          <a:lstStyle/>
          <a:p>
            <a:pPr algn="l">
              <a:lnSpc>
                <a:spcPts val="5940"/>
              </a:lnSpc>
            </a:pPr>
            <a:r>
              <a:rPr lang="es-CO" sz="5400" spc="-108" dirty="0">
                <a:solidFill>
                  <a:srgbClr val="000000"/>
                </a:solidFill>
                <a:latin typeface="Red Hat Display"/>
                <a:ea typeface="Red Hat Display"/>
                <a:cs typeface="Red Hat Display"/>
                <a:sym typeface="Red Hat Display"/>
              </a:rPr>
              <a:t>Un logro que se volvió costumbre</a:t>
            </a:r>
            <a:endParaRPr lang="es-CO" sz="5200" spc="-104" dirty="0">
              <a:solidFill>
                <a:srgbClr val="000000"/>
              </a:solidFill>
              <a:latin typeface="Red Hat Display"/>
              <a:ea typeface="Red Hat Display"/>
              <a:cs typeface="Red Hat Display"/>
              <a:sym typeface="Red Hat Display"/>
            </a:endParaRPr>
          </a:p>
        </p:txBody>
      </p:sp>
      <p:pic>
        <p:nvPicPr>
          <p:cNvPr id="5" name="Imagen 4" descr="Un hombre parado al lado de un árbol con hojas verdes&#10;&#10;Descripción generada automáticamente con confianza media">
            <a:extLst>
              <a:ext uri="{FF2B5EF4-FFF2-40B4-BE49-F238E27FC236}">
                <a16:creationId xmlns:a16="http://schemas.microsoft.com/office/drawing/2014/main" id="{BDF66282-864D-C03E-A107-20D6B7193042}"/>
              </a:ext>
            </a:extLst>
          </p:cNvPr>
          <p:cNvPicPr>
            <a:picLocks noChangeAspect="1"/>
          </p:cNvPicPr>
          <p:nvPr/>
        </p:nvPicPr>
        <p:blipFill>
          <a:blip r:embed="rId2"/>
          <a:stretch>
            <a:fillRect/>
          </a:stretch>
        </p:blipFill>
        <p:spPr>
          <a:xfrm>
            <a:off x="12725400" y="0"/>
            <a:ext cx="6934200" cy="4625992"/>
          </a:xfrm>
          <a:prstGeom prst="rect">
            <a:avLst/>
          </a:prstGeom>
        </p:spPr>
      </p:pic>
      <p:sp>
        <p:nvSpPr>
          <p:cNvPr id="10" name="CuadroTexto 9">
            <a:extLst>
              <a:ext uri="{FF2B5EF4-FFF2-40B4-BE49-F238E27FC236}">
                <a16:creationId xmlns:a16="http://schemas.microsoft.com/office/drawing/2014/main" id="{B2A8945A-68AF-6FA2-32E0-AF0214530BFD}"/>
              </a:ext>
            </a:extLst>
          </p:cNvPr>
          <p:cNvSpPr txBox="1"/>
          <p:nvPr/>
        </p:nvSpPr>
        <p:spPr>
          <a:xfrm>
            <a:off x="381000" y="2247900"/>
            <a:ext cx="9829800" cy="6530186"/>
          </a:xfrm>
          <a:prstGeom prst="rect">
            <a:avLst/>
          </a:prstGeom>
          <a:solidFill>
            <a:schemeClr val="bg1"/>
          </a:solidFill>
          <a:ln>
            <a:solidFill>
              <a:schemeClr val="bg1">
                <a:lumMod val="75000"/>
              </a:schemeClr>
            </a:solidFill>
          </a:ln>
        </p:spPr>
        <p:txBody>
          <a:bodyPr wrap="square">
            <a:spAutoFit/>
          </a:bodyPr>
          <a:lstStyle/>
          <a:p>
            <a:r>
              <a:rPr lang="es-CO" sz="2800" i="1" dirty="0">
                <a:latin typeface="Apis" panose="020B0504010101010104" pitchFamily="34" charset="0"/>
              </a:rPr>
              <a:t>La</a:t>
            </a:r>
            <a:r>
              <a:rPr lang="es-CO" sz="2800" b="1" dirty="0">
                <a:solidFill>
                  <a:schemeClr val="bg1"/>
                </a:solidFill>
                <a:latin typeface="Apis" panose="020B0504010101010104" pitchFamily="34" charset="0"/>
              </a:rPr>
              <a:t> </a:t>
            </a:r>
            <a:r>
              <a:rPr lang="es-CO" sz="2800" i="1" dirty="0">
                <a:latin typeface="Apis" panose="020B0504010101010104" pitchFamily="34" charset="0"/>
              </a:rPr>
              <a:t>familia Cardoso es una familia campesina que tiene dos hijos además del Pablito (foto). Tienen una casa pequeña. Viven del cultivo de plátano y café. Dolores trabajo diariamente en un comercio del pueblo. </a:t>
            </a:r>
          </a:p>
          <a:p>
            <a:endParaRPr lang="es-CO" sz="2800" i="1" dirty="0">
              <a:latin typeface="Apis" panose="020B0504010101010104" pitchFamily="34" charset="0"/>
            </a:endParaRPr>
          </a:p>
          <a:p>
            <a:r>
              <a:rPr lang="es-CO" sz="2800" i="1" dirty="0">
                <a:latin typeface="Apis" panose="020B0504010101010104" pitchFamily="34" charset="0"/>
              </a:rPr>
              <a:t>Esta familia con mucho esfuerzo tiene un ingreso mensual  de $1.500.000, es decir $ 300.000 per cápita. </a:t>
            </a:r>
          </a:p>
          <a:p>
            <a:endParaRPr lang="es-CO" sz="2800" i="1" dirty="0">
              <a:latin typeface="Apis" panose="020B0504010101010104" pitchFamily="34" charset="0"/>
            </a:endParaRPr>
          </a:p>
          <a:p>
            <a:r>
              <a:rPr lang="es-CO" sz="2800" i="1" dirty="0">
                <a:latin typeface="Apis" panose="020B0504010101010104" pitchFamily="34" charset="0"/>
              </a:rPr>
              <a:t>Si el sistema de salud no hubiera alcanzado niveles de protección financiera. La familia Cardoso debería haber pedido recursos a vecinos o vender lo que tenía.</a:t>
            </a:r>
          </a:p>
          <a:p>
            <a:endParaRPr lang="es-CO" sz="2800" i="1" dirty="0">
              <a:latin typeface="Apis" panose="020B0504010101010104" pitchFamily="34" charset="0"/>
            </a:endParaRPr>
          </a:p>
          <a:p>
            <a:r>
              <a:rPr lang="es-CO" sz="2800" i="1" dirty="0">
                <a:latin typeface="Apis" panose="020B0504010101010104" pitchFamily="34" charset="0"/>
              </a:rPr>
              <a:t> El costo de una semana en cuidados intensivos hoy representa 300 veces el salario anual de la familia Cardoso.</a:t>
            </a:r>
          </a:p>
          <a:p>
            <a:pPr>
              <a:lnSpc>
                <a:spcPts val="3380"/>
              </a:lnSpc>
              <a:spcBef>
                <a:spcPct val="0"/>
              </a:spcBef>
            </a:pPr>
            <a:endParaRPr lang="es-CO" sz="2600" b="1" dirty="0">
              <a:solidFill>
                <a:schemeClr val="bg1"/>
              </a:solidFill>
              <a:latin typeface="Inter Bold"/>
              <a:ea typeface="Inter Bold"/>
            </a:endParaRPr>
          </a:p>
        </p:txBody>
      </p:sp>
      <p:pic>
        <p:nvPicPr>
          <p:cNvPr id="7" name="Imagen 6" descr="Un grupo de personas caminando hacia un edificio&#10;&#10;Descripción generada automáticamente">
            <a:extLst>
              <a:ext uri="{FF2B5EF4-FFF2-40B4-BE49-F238E27FC236}">
                <a16:creationId xmlns:a16="http://schemas.microsoft.com/office/drawing/2014/main" id="{1C6069F7-B686-3E34-AD8F-F448E67E1B50}"/>
              </a:ext>
            </a:extLst>
          </p:cNvPr>
          <p:cNvPicPr>
            <a:picLocks noChangeAspect="1"/>
          </p:cNvPicPr>
          <p:nvPr/>
        </p:nvPicPr>
        <p:blipFill rotWithShape="1">
          <a:blip r:embed="rId3"/>
          <a:srcRect l="11264"/>
          <a:stretch/>
        </p:blipFill>
        <p:spPr>
          <a:xfrm>
            <a:off x="10348911" y="4381500"/>
            <a:ext cx="7315200" cy="4939005"/>
          </a:xfrm>
          <a:prstGeom prst="rect">
            <a:avLst/>
          </a:prstGeom>
        </p:spPr>
      </p:pic>
    </p:spTree>
    <p:extLst>
      <p:ext uri="{BB962C8B-B14F-4D97-AF65-F5344CB8AC3E}">
        <p14:creationId xmlns:p14="http://schemas.microsoft.com/office/powerpoint/2010/main" val="3785919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DB05-FE18-9D22-C135-5865313E5FF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2BF821E-A16F-9A05-B1EE-4B661D069526}"/>
              </a:ext>
            </a:extLst>
          </p:cNvPr>
          <p:cNvGrpSpPr/>
          <p:nvPr/>
        </p:nvGrpSpPr>
        <p:grpSpPr>
          <a:xfrm>
            <a:off x="38100" y="-44506"/>
            <a:ext cx="10363199" cy="1515671"/>
            <a:chOff x="0" y="0"/>
            <a:chExt cx="2126871" cy="720126"/>
          </a:xfrm>
        </p:grpSpPr>
        <p:sp>
          <p:nvSpPr>
            <p:cNvPr id="3" name="Freeform 3">
              <a:extLst>
                <a:ext uri="{FF2B5EF4-FFF2-40B4-BE49-F238E27FC236}">
                  <a16:creationId xmlns:a16="http://schemas.microsoft.com/office/drawing/2014/main" id="{A600DB40-E99B-6DAA-0B91-D56846E37A46}"/>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775F09BE-9CCA-BA34-D5F3-BD3064809242}"/>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6" name="TextBox 6">
            <a:extLst>
              <a:ext uri="{FF2B5EF4-FFF2-40B4-BE49-F238E27FC236}">
                <a16:creationId xmlns:a16="http://schemas.microsoft.com/office/drawing/2014/main" id="{998C8360-F211-1CD9-1BE6-3B797E835652}"/>
              </a:ext>
            </a:extLst>
          </p:cNvPr>
          <p:cNvSpPr txBox="1"/>
          <p:nvPr/>
        </p:nvSpPr>
        <p:spPr>
          <a:xfrm>
            <a:off x="381000" y="205590"/>
            <a:ext cx="10100174" cy="759054"/>
          </a:xfrm>
          <a:prstGeom prst="rect">
            <a:avLst/>
          </a:prstGeom>
        </p:spPr>
        <p:txBody>
          <a:bodyPr wrap="square" lIns="0" tIns="0" rIns="0" bIns="0" rtlCol="0" anchor="t">
            <a:spAutoFit/>
          </a:bodyPr>
          <a:lstStyle/>
          <a:p>
            <a:pPr algn="l">
              <a:lnSpc>
                <a:spcPts val="5940"/>
              </a:lnSpc>
            </a:pPr>
            <a:r>
              <a:rPr lang="es-CO" sz="5400" spc="-108" dirty="0">
                <a:solidFill>
                  <a:srgbClr val="000000"/>
                </a:solidFill>
                <a:latin typeface="Red Hat Display"/>
                <a:ea typeface="Red Hat Display"/>
                <a:cs typeface="Red Hat Display"/>
                <a:sym typeface="Red Hat Display"/>
              </a:rPr>
              <a:t>El sistema de salud colombiano</a:t>
            </a:r>
            <a:endParaRPr lang="es-CO" sz="5200" spc="-104" dirty="0">
              <a:solidFill>
                <a:srgbClr val="000000"/>
              </a:solidFill>
              <a:latin typeface="Red Hat Display"/>
              <a:ea typeface="Red Hat Display"/>
              <a:cs typeface="Red Hat Display"/>
              <a:sym typeface="Red Hat Display"/>
            </a:endParaRPr>
          </a:p>
        </p:txBody>
      </p:sp>
      <p:sp>
        <p:nvSpPr>
          <p:cNvPr id="27" name="CuadroTexto 26">
            <a:extLst>
              <a:ext uri="{FF2B5EF4-FFF2-40B4-BE49-F238E27FC236}">
                <a16:creationId xmlns:a16="http://schemas.microsoft.com/office/drawing/2014/main" id="{29B73130-C67F-E465-6256-5D7B04A868A2}"/>
              </a:ext>
            </a:extLst>
          </p:cNvPr>
          <p:cNvSpPr txBox="1"/>
          <p:nvPr/>
        </p:nvSpPr>
        <p:spPr>
          <a:xfrm>
            <a:off x="570697" y="1607136"/>
            <a:ext cx="16269503" cy="861774"/>
          </a:xfrm>
          <a:prstGeom prst="rect">
            <a:avLst/>
          </a:prstGeom>
          <a:noFill/>
        </p:spPr>
        <p:txBody>
          <a:bodyPr wrap="square">
            <a:spAutoFit/>
          </a:bodyPr>
          <a:lstStyle/>
          <a:p>
            <a:endParaRPr lang="es-MX" sz="2400" b="1" i="1" dirty="0">
              <a:latin typeface="Apis" panose="020B0504010101010104" pitchFamily="34" charset="0"/>
              <a:ea typeface="Apis" panose="020B0504010101010104" pitchFamily="34" charset="0"/>
              <a:cs typeface="Apis" panose="020B0504010101010104" pitchFamily="34" charset="0"/>
            </a:endParaRPr>
          </a:p>
          <a:p>
            <a:r>
              <a:rPr lang="es-MX" sz="2600" b="1" i="1" dirty="0">
                <a:solidFill>
                  <a:srgbClr val="FFC000"/>
                </a:solidFill>
                <a:latin typeface="Inter Bold"/>
                <a:ea typeface="Inter Bold"/>
              </a:rPr>
              <a:t>En 2021, Colombia se caracterizaba por tener un bajo gasto del bolsillo en salud.</a:t>
            </a:r>
            <a:endParaRPr lang="es-CO" sz="2600" b="1" i="1" dirty="0">
              <a:solidFill>
                <a:srgbClr val="FFC000"/>
              </a:solidFill>
              <a:latin typeface="Inter Bold"/>
              <a:ea typeface="Inter Bold"/>
            </a:endParaRPr>
          </a:p>
        </p:txBody>
      </p:sp>
      <p:sp>
        <p:nvSpPr>
          <p:cNvPr id="28" name="Google Shape;17;p7">
            <a:extLst>
              <a:ext uri="{FF2B5EF4-FFF2-40B4-BE49-F238E27FC236}">
                <a16:creationId xmlns:a16="http://schemas.microsoft.com/office/drawing/2014/main" id="{6766FFC1-916F-D475-01B6-1ABD4C90AC4E}"/>
              </a:ext>
            </a:extLst>
          </p:cNvPr>
          <p:cNvSpPr txBox="1"/>
          <p:nvPr/>
        </p:nvSpPr>
        <p:spPr>
          <a:xfrm>
            <a:off x="737317" y="9654905"/>
            <a:ext cx="7675237" cy="18402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2650"/>
              <a:buFont typeface="Arial"/>
              <a:buNone/>
            </a:pPr>
            <a:r>
              <a:rPr lang="es-CO" sz="1100" b="1" i="0" u="none" strike="noStrike" cap="none" dirty="0">
                <a:latin typeface="Apis" panose="020B0504010101010104" pitchFamily="34" charset="0"/>
                <a:ea typeface="Apis" panose="020B0504010101010104" pitchFamily="34" charset="0"/>
                <a:cs typeface="Apis" panose="020B0504010101010104" pitchFamily="34" charset="0"/>
                <a:sym typeface="Calibri"/>
              </a:rPr>
              <a:t>Fuente: Elaboración propia </a:t>
            </a:r>
            <a:r>
              <a:rPr lang="es-CO" sz="1100" b="1" dirty="0">
                <a:latin typeface="Apis" panose="020B0504010101010104" pitchFamily="34" charset="0"/>
                <a:ea typeface="Apis" panose="020B0504010101010104" pitchFamily="34" charset="0"/>
                <a:cs typeface="Apis" panose="020B0504010101010104" pitchFamily="34" charset="0"/>
                <a:sym typeface="Calibri"/>
              </a:rPr>
              <a:t>basada en datos Banco Mundial</a:t>
            </a:r>
            <a:endParaRPr sz="1100" b="0" i="0" u="none" strike="noStrike" cap="none" dirty="0">
              <a:latin typeface="Apis" panose="020B0504010101010104" pitchFamily="34" charset="0"/>
              <a:ea typeface="Apis" panose="020B0504010101010104" pitchFamily="34" charset="0"/>
              <a:cs typeface="Apis" panose="020B0504010101010104" pitchFamily="34" charset="0"/>
              <a:sym typeface="Calibri"/>
            </a:endParaRPr>
          </a:p>
        </p:txBody>
      </p:sp>
      <p:graphicFrame>
        <p:nvGraphicFramePr>
          <p:cNvPr id="29" name="Gráfico 28">
            <a:extLst>
              <a:ext uri="{FF2B5EF4-FFF2-40B4-BE49-F238E27FC236}">
                <a16:creationId xmlns:a16="http://schemas.microsoft.com/office/drawing/2014/main" id="{000162B1-B58C-40E9-2DCF-04A033AC9C81}"/>
              </a:ext>
            </a:extLst>
          </p:cNvPr>
          <p:cNvGraphicFramePr>
            <a:graphicFrameLocks/>
          </p:cNvGraphicFramePr>
          <p:nvPr>
            <p:extLst>
              <p:ext uri="{D42A27DB-BD31-4B8C-83A1-F6EECF244321}">
                <p14:modId xmlns:p14="http://schemas.microsoft.com/office/powerpoint/2010/main" val="3214317293"/>
              </p:ext>
            </p:extLst>
          </p:nvPr>
        </p:nvGraphicFramePr>
        <p:xfrm>
          <a:off x="636324" y="3683624"/>
          <a:ext cx="8660076" cy="54508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Gráfico 29">
            <a:extLst>
              <a:ext uri="{FF2B5EF4-FFF2-40B4-BE49-F238E27FC236}">
                <a16:creationId xmlns:a16="http://schemas.microsoft.com/office/drawing/2014/main" id="{272F39C6-2305-35EA-A657-7C706934BF83}"/>
              </a:ext>
            </a:extLst>
          </p:cNvPr>
          <p:cNvGraphicFramePr>
            <a:graphicFrameLocks/>
          </p:cNvGraphicFramePr>
          <p:nvPr>
            <p:extLst>
              <p:ext uri="{D42A27DB-BD31-4B8C-83A1-F6EECF244321}">
                <p14:modId xmlns:p14="http://schemas.microsoft.com/office/powerpoint/2010/main" val="898811764"/>
              </p:ext>
            </p:extLst>
          </p:nvPr>
        </p:nvGraphicFramePr>
        <p:xfrm>
          <a:off x="9982200" y="3683624"/>
          <a:ext cx="7543800" cy="5450851"/>
        </p:xfrm>
        <a:graphic>
          <a:graphicData uri="http://schemas.openxmlformats.org/drawingml/2006/chart">
            <c:chart xmlns:c="http://schemas.openxmlformats.org/drawingml/2006/chart" xmlns:r="http://schemas.openxmlformats.org/officeDocument/2006/relationships" r:id="rId3"/>
          </a:graphicData>
        </a:graphic>
      </p:graphicFrame>
      <p:sp>
        <p:nvSpPr>
          <p:cNvPr id="31" name="CuadroTexto 30">
            <a:extLst>
              <a:ext uri="{FF2B5EF4-FFF2-40B4-BE49-F238E27FC236}">
                <a16:creationId xmlns:a16="http://schemas.microsoft.com/office/drawing/2014/main" id="{383E9C4E-3FB3-C77B-EFBA-677537986E56}"/>
              </a:ext>
            </a:extLst>
          </p:cNvPr>
          <p:cNvSpPr txBox="1"/>
          <p:nvPr/>
        </p:nvSpPr>
        <p:spPr>
          <a:xfrm>
            <a:off x="925349" y="2821496"/>
            <a:ext cx="5702686" cy="461665"/>
          </a:xfrm>
          <a:prstGeom prst="rect">
            <a:avLst/>
          </a:prstGeom>
          <a:noFill/>
        </p:spPr>
        <p:txBody>
          <a:bodyPr wrap="square" rtlCol="0">
            <a:spAutoFit/>
          </a:bodyPr>
          <a:lstStyle/>
          <a:p>
            <a:r>
              <a:rPr lang="es-CO" sz="2400" dirty="0"/>
              <a:t>Gasto en salud como % PIB por tipo</a:t>
            </a:r>
          </a:p>
        </p:txBody>
      </p:sp>
      <p:sp>
        <p:nvSpPr>
          <p:cNvPr id="32" name="CuadroTexto 31">
            <a:extLst>
              <a:ext uri="{FF2B5EF4-FFF2-40B4-BE49-F238E27FC236}">
                <a16:creationId xmlns:a16="http://schemas.microsoft.com/office/drawing/2014/main" id="{60300670-DD32-91EA-77B5-379C6FD24F49}"/>
              </a:ext>
            </a:extLst>
          </p:cNvPr>
          <p:cNvSpPr txBox="1"/>
          <p:nvPr/>
        </p:nvSpPr>
        <p:spPr>
          <a:xfrm>
            <a:off x="10226482" y="2740852"/>
            <a:ext cx="5702686" cy="461665"/>
          </a:xfrm>
          <a:prstGeom prst="rect">
            <a:avLst/>
          </a:prstGeom>
          <a:noFill/>
        </p:spPr>
        <p:txBody>
          <a:bodyPr wrap="square" rtlCol="0">
            <a:spAutoFit/>
          </a:bodyPr>
          <a:lstStyle/>
          <a:p>
            <a:r>
              <a:rPr lang="es-CO" sz="2400" dirty="0"/>
              <a:t>Gasto en salud de bolsillo como % PIB</a:t>
            </a:r>
          </a:p>
        </p:txBody>
      </p:sp>
    </p:spTree>
    <p:extLst>
      <p:ext uri="{BB962C8B-B14F-4D97-AF65-F5344CB8AC3E}">
        <p14:creationId xmlns:p14="http://schemas.microsoft.com/office/powerpoint/2010/main" val="1901773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43005-2B18-6DD8-EA9F-1DE65D23EF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B45B197-AEB4-2595-E4C9-43FDCE7B2446}"/>
              </a:ext>
            </a:extLst>
          </p:cNvPr>
          <p:cNvGrpSpPr/>
          <p:nvPr/>
        </p:nvGrpSpPr>
        <p:grpSpPr>
          <a:xfrm>
            <a:off x="7696200" y="1"/>
            <a:ext cx="10563225" cy="1181100"/>
            <a:chOff x="0" y="0"/>
            <a:chExt cx="2126871" cy="720126"/>
          </a:xfrm>
        </p:grpSpPr>
        <p:sp>
          <p:nvSpPr>
            <p:cNvPr id="3" name="Freeform 3">
              <a:extLst>
                <a:ext uri="{FF2B5EF4-FFF2-40B4-BE49-F238E27FC236}">
                  <a16:creationId xmlns:a16="http://schemas.microsoft.com/office/drawing/2014/main" id="{F538AE65-3735-0477-B198-D09CC9C131D8}"/>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C47FADBB-EB67-93AA-12F0-70C9F0A2CF56}"/>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28" name="Google Shape;17;p7">
            <a:extLst>
              <a:ext uri="{FF2B5EF4-FFF2-40B4-BE49-F238E27FC236}">
                <a16:creationId xmlns:a16="http://schemas.microsoft.com/office/drawing/2014/main" id="{90928581-23B8-77FF-CEF1-F2373FDBB2D3}"/>
              </a:ext>
            </a:extLst>
          </p:cNvPr>
          <p:cNvSpPr txBox="1"/>
          <p:nvPr/>
        </p:nvSpPr>
        <p:spPr>
          <a:xfrm>
            <a:off x="737317" y="9654905"/>
            <a:ext cx="7675237" cy="18402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2650"/>
              <a:buFont typeface="Arial"/>
              <a:buNone/>
            </a:pPr>
            <a:r>
              <a:rPr lang="es-CO" sz="1100" b="1" i="0" u="none" strike="noStrike" cap="none" dirty="0">
                <a:latin typeface="Apis" panose="020B0504010101010104" pitchFamily="34" charset="0"/>
                <a:ea typeface="Apis" panose="020B0504010101010104" pitchFamily="34" charset="0"/>
                <a:cs typeface="Apis" panose="020B0504010101010104" pitchFamily="34" charset="0"/>
                <a:sym typeface="Calibri"/>
              </a:rPr>
              <a:t>Fuente: Elaboración propia </a:t>
            </a:r>
            <a:r>
              <a:rPr lang="es-CO" sz="1100" b="1" dirty="0">
                <a:latin typeface="Apis" panose="020B0504010101010104" pitchFamily="34" charset="0"/>
                <a:ea typeface="Apis" panose="020B0504010101010104" pitchFamily="34" charset="0"/>
                <a:cs typeface="Apis" panose="020B0504010101010104" pitchFamily="34" charset="0"/>
                <a:sym typeface="Calibri"/>
              </a:rPr>
              <a:t>basada en datos Banco Mundial</a:t>
            </a:r>
            <a:endParaRPr sz="1100" b="0" i="0" u="none" strike="noStrike" cap="none" dirty="0">
              <a:latin typeface="Apis" panose="020B0504010101010104" pitchFamily="34" charset="0"/>
              <a:ea typeface="Apis" panose="020B0504010101010104" pitchFamily="34" charset="0"/>
              <a:cs typeface="Apis" panose="020B0504010101010104" pitchFamily="34" charset="0"/>
              <a:sym typeface="Calibri"/>
            </a:endParaRPr>
          </a:p>
        </p:txBody>
      </p:sp>
      <p:sp>
        <p:nvSpPr>
          <p:cNvPr id="7" name="CuadroTexto 6">
            <a:extLst>
              <a:ext uri="{FF2B5EF4-FFF2-40B4-BE49-F238E27FC236}">
                <a16:creationId xmlns:a16="http://schemas.microsoft.com/office/drawing/2014/main" id="{C57A17D5-3196-F414-4541-CC4E4872F911}"/>
              </a:ext>
            </a:extLst>
          </p:cNvPr>
          <p:cNvSpPr txBox="1"/>
          <p:nvPr/>
        </p:nvSpPr>
        <p:spPr>
          <a:xfrm>
            <a:off x="9000549" y="358702"/>
            <a:ext cx="11815762" cy="646331"/>
          </a:xfrm>
          <a:prstGeom prst="rect">
            <a:avLst/>
          </a:prstGeom>
          <a:noFill/>
        </p:spPr>
        <p:txBody>
          <a:bodyPr wrap="square">
            <a:spAutoFit/>
          </a:bodyPr>
          <a:lstStyle/>
          <a:p>
            <a:r>
              <a:rPr lang="es-MX" sz="3600" b="1" dirty="0">
                <a:latin typeface="Apis" panose="020B0504010101010104" pitchFamily="34" charset="0"/>
                <a:ea typeface="Apis" panose="020B0504010101010104" pitchFamily="34" charset="0"/>
                <a:cs typeface="Apis" panose="020B0504010101010104" pitchFamily="34" charset="0"/>
              </a:rPr>
              <a:t>¿Cómo logramos la protección financiera?</a:t>
            </a:r>
            <a:r>
              <a:rPr lang="es-CO" sz="3600" b="1" dirty="0">
                <a:latin typeface="Apis" panose="020B0504010101010104" pitchFamily="34" charset="0"/>
              </a:rPr>
              <a:t> </a:t>
            </a:r>
            <a:endParaRPr lang="es-CO" sz="3600" dirty="0"/>
          </a:p>
        </p:txBody>
      </p:sp>
      <p:grpSp>
        <p:nvGrpSpPr>
          <p:cNvPr id="11" name="Grupo 10">
            <a:extLst>
              <a:ext uri="{FF2B5EF4-FFF2-40B4-BE49-F238E27FC236}">
                <a16:creationId xmlns:a16="http://schemas.microsoft.com/office/drawing/2014/main" id="{8F375D27-B51C-AF82-238B-F1AFCE7CAEF2}"/>
              </a:ext>
            </a:extLst>
          </p:cNvPr>
          <p:cNvGrpSpPr/>
          <p:nvPr/>
        </p:nvGrpSpPr>
        <p:grpSpPr>
          <a:xfrm>
            <a:off x="1219200" y="1555766"/>
            <a:ext cx="15621000" cy="7778734"/>
            <a:chOff x="4146698" y="4259493"/>
            <a:chExt cx="10599176" cy="4585923"/>
          </a:xfrm>
        </p:grpSpPr>
        <p:graphicFrame>
          <p:nvGraphicFramePr>
            <p:cNvPr id="5" name="Gráfico 4">
              <a:extLst>
                <a:ext uri="{FF2B5EF4-FFF2-40B4-BE49-F238E27FC236}">
                  <a16:creationId xmlns:a16="http://schemas.microsoft.com/office/drawing/2014/main" id="{05361564-7945-20D0-320C-53A74A9BE4E5}"/>
                </a:ext>
              </a:extLst>
            </p:cNvPr>
            <p:cNvGraphicFramePr/>
            <p:nvPr>
              <p:extLst>
                <p:ext uri="{D42A27DB-BD31-4B8C-83A1-F6EECF244321}">
                  <p14:modId xmlns:p14="http://schemas.microsoft.com/office/powerpoint/2010/main" val="2133993116"/>
                </p:ext>
              </p:extLst>
            </p:nvPr>
          </p:nvGraphicFramePr>
          <p:xfrm>
            <a:off x="4146698" y="4259493"/>
            <a:ext cx="4532671" cy="3701037"/>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a:extLst>
                <a:ext uri="{FF2B5EF4-FFF2-40B4-BE49-F238E27FC236}">
                  <a16:creationId xmlns:a16="http://schemas.microsoft.com/office/drawing/2014/main" id="{B7E13E95-20F3-3811-E452-1A7018C7B0E9}"/>
                </a:ext>
              </a:extLst>
            </p:cNvPr>
            <p:cNvSpPr txBox="1"/>
            <p:nvPr/>
          </p:nvSpPr>
          <p:spPr>
            <a:xfrm>
              <a:off x="9038649" y="8014052"/>
              <a:ext cx="4864249" cy="830997"/>
            </a:xfrm>
            <a:prstGeom prst="rect">
              <a:avLst/>
            </a:prstGeom>
            <a:noFill/>
          </p:spPr>
          <p:txBody>
            <a:bodyPr wrap="square" rtlCol="0">
              <a:spAutoFit/>
            </a:bodyPr>
            <a:lstStyle/>
            <a:p>
              <a:r>
                <a:rPr lang="es-CO" sz="2800" dirty="0">
                  <a:latin typeface="Apis" panose="020B0504010101010104"/>
                </a:rPr>
                <a:t>Unificación del plan.</a:t>
              </a:r>
            </a:p>
            <a:p>
              <a:r>
                <a:rPr lang="es-CO" sz="2800" dirty="0">
                  <a:latin typeface="Apis" panose="020B0504010101010104"/>
                </a:rPr>
                <a:t>Unificaciones primas.</a:t>
              </a:r>
            </a:p>
            <a:p>
              <a:r>
                <a:rPr lang="es-CO" sz="2800" dirty="0">
                  <a:latin typeface="Apis" panose="020B0504010101010104"/>
                </a:rPr>
                <a:t>Esquemas de financiamiento estandarizados</a:t>
              </a:r>
            </a:p>
          </p:txBody>
        </p:sp>
        <p:graphicFrame>
          <p:nvGraphicFramePr>
            <p:cNvPr id="9" name="Gráfico 8">
              <a:extLst>
                <a:ext uri="{FF2B5EF4-FFF2-40B4-BE49-F238E27FC236}">
                  <a16:creationId xmlns:a16="http://schemas.microsoft.com/office/drawing/2014/main" id="{0E7F5C3A-6BBE-1965-E644-BD888A35C048}"/>
                </a:ext>
              </a:extLst>
            </p:cNvPr>
            <p:cNvGraphicFramePr/>
            <p:nvPr>
              <p:extLst>
                <p:ext uri="{D42A27DB-BD31-4B8C-83A1-F6EECF244321}">
                  <p14:modId xmlns:p14="http://schemas.microsoft.com/office/powerpoint/2010/main" val="1047564443"/>
                </p:ext>
              </p:extLst>
            </p:nvPr>
          </p:nvGraphicFramePr>
          <p:xfrm>
            <a:off x="9200480" y="4259494"/>
            <a:ext cx="5545394" cy="3699244"/>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Texto 9">
              <a:extLst>
                <a:ext uri="{FF2B5EF4-FFF2-40B4-BE49-F238E27FC236}">
                  <a16:creationId xmlns:a16="http://schemas.microsoft.com/office/drawing/2014/main" id="{2269D596-E26D-DE83-936C-C47E77165F70}"/>
                </a:ext>
              </a:extLst>
            </p:cNvPr>
            <p:cNvSpPr txBox="1"/>
            <p:nvPr/>
          </p:nvSpPr>
          <p:spPr>
            <a:xfrm>
              <a:off x="4531956" y="8260641"/>
              <a:ext cx="3186524" cy="584775"/>
            </a:xfrm>
            <a:prstGeom prst="rect">
              <a:avLst/>
            </a:prstGeom>
            <a:noFill/>
          </p:spPr>
          <p:txBody>
            <a:bodyPr wrap="square" rtlCol="0">
              <a:spAutoFit/>
            </a:bodyPr>
            <a:lstStyle/>
            <a:p>
              <a:r>
                <a:rPr lang="es-CO" sz="2800" dirty="0">
                  <a:latin typeface="Apis" panose="020B0504010101010104"/>
                </a:rPr>
                <a:t>Una cobertura de afiliación del 100% </a:t>
              </a:r>
            </a:p>
          </p:txBody>
        </p:sp>
      </p:grpSp>
    </p:spTree>
    <p:extLst>
      <p:ext uri="{BB962C8B-B14F-4D97-AF65-F5344CB8AC3E}">
        <p14:creationId xmlns:p14="http://schemas.microsoft.com/office/powerpoint/2010/main" val="93602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D0C21-55F1-6EF9-2B98-835194213DF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213E8B4-8C8F-F57A-AF5C-16DDD0763EF4}"/>
              </a:ext>
            </a:extLst>
          </p:cNvPr>
          <p:cNvGrpSpPr/>
          <p:nvPr/>
        </p:nvGrpSpPr>
        <p:grpSpPr>
          <a:xfrm>
            <a:off x="449578" y="576623"/>
            <a:ext cx="10563225" cy="1181100"/>
            <a:chOff x="0" y="0"/>
            <a:chExt cx="2126871" cy="720126"/>
          </a:xfrm>
        </p:grpSpPr>
        <p:sp>
          <p:nvSpPr>
            <p:cNvPr id="3" name="Freeform 3">
              <a:extLst>
                <a:ext uri="{FF2B5EF4-FFF2-40B4-BE49-F238E27FC236}">
                  <a16:creationId xmlns:a16="http://schemas.microsoft.com/office/drawing/2014/main" id="{43D09526-38AE-28E5-0FAC-023DC076F4E0}"/>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288AF28E-B28E-5EAD-1C8B-1C4F707484EF}"/>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28" name="Google Shape;17;p7">
            <a:extLst>
              <a:ext uri="{FF2B5EF4-FFF2-40B4-BE49-F238E27FC236}">
                <a16:creationId xmlns:a16="http://schemas.microsoft.com/office/drawing/2014/main" id="{1B8AB336-E4D7-0376-16C0-62CE3B6F15FB}"/>
              </a:ext>
            </a:extLst>
          </p:cNvPr>
          <p:cNvSpPr txBox="1"/>
          <p:nvPr/>
        </p:nvSpPr>
        <p:spPr>
          <a:xfrm>
            <a:off x="737317" y="9654905"/>
            <a:ext cx="7675237" cy="18402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2650"/>
              <a:buFont typeface="Arial"/>
              <a:buNone/>
            </a:pPr>
            <a:r>
              <a:rPr lang="es-CO" sz="1100" b="1" i="0" u="none" strike="noStrike" cap="none" dirty="0">
                <a:latin typeface="Apis" panose="020B0504010101010104" pitchFamily="34" charset="0"/>
                <a:ea typeface="Apis" panose="020B0504010101010104" pitchFamily="34" charset="0"/>
                <a:cs typeface="Apis" panose="020B0504010101010104" pitchFamily="34" charset="0"/>
                <a:sym typeface="Calibri"/>
              </a:rPr>
              <a:t>Fuente: Elaboración propia </a:t>
            </a:r>
            <a:r>
              <a:rPr lang="es-CO" sz="1100" b="1" dirty="0">
                <a:latin typeface="Apis" panose="020B0504010101010104" pitchFamily="34" charset="0"/>
                <a:ea typeface="Apis" panose="020B0504010101010104" pitchFamily="34" charset="0"/>
                <a:cs typeface="Apis" panose="020B0504010101010104" pitchFamily="34" charset="0"/>
                <a:sym typeface="Calibri"/>
              </a:rPr>
              <a:t>basada en datos Banco Mundial</a:t>
            </a:r>
            <a:endParaRPr sz="1100" b="0" i="0" u="none" strike="noStrike" cap="none" dirty="0">
              <a:latin typeface="Apis" panose="020B0504010101010104" pitchFamily="34" charset="0"/>
              <a:ea typeface="Apis" panose="020B0504010101010104" pitchFamily="34" charset="0"/>
              <a:cs typeface="Apis" panose="020B0504010101010104" pitchFamily="34" charset="0"/>
              <a:sym typeface="Calibri"/>
            </a:endParaRPr>
          </a:p>
        </p:txBody>
      </p:sp>
      <p:grpSp>
        <p:nvGrpSpPr>
          <p:cNvPr id="6" name="Grupo 5">
            <a:extLst>
              <a:ext uri="{FF2B5EF4-FFF2-40B4-BE49-F238E27FC236}">
                <a16:creationId xmlns:a16="http://schemas.microsoft.com/office/drawing/2014/main" id="{DDAB45D6-2C13-B474-B037-53602BEEB6C4}"/>
              </a:ext>
            </a:extLst>
          </p:cNvPr>
          <p:cNvGrpSpPr/>
          <p:nvPr/>
        </p:nvGrpSpPr>
        <p:grpSpPr>
          <a:xfrm>
            <a:off x="571500" y="714591"/>
            <a:ext cx="17144999" cy="7797024"/>
            <a:chOff x="283790" y="763367"/>
            <a:chExt cx="12218711" cy="5460548"/>
          </a:xfrm>
        </p:grpSpPr>
        <p:sp>
          <p:nvSpPr>
            <p:cNvPr id="13" name="CuadroTexto 12">
              <a:extLst>
                <a:ext uri="{FF2B5EF4-FFF2-40B4-BE49-F238E27FC236}">
                  <a16:creationId xmlns:a16="http://schemas.microsoft.com/office/drawing/2014/main" id="{E81EBCF4-BF26-3D06-44C1-A7AE1433A27B}"/>
                </a:ext>
              </a:extLst>
            </p:cNvPr>
            <p:cNvSpPr txBox="1"/>
            <p:nvPr/>
          </p:nvSpPr>
          <p:spPr>
            <a:xfrm>
              <a:off x="283790" y="966986"/>
              <a:ext cx="10623714" cy="49575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4000" b="1" i="0" u="none" strike="noStrike" kern="0" cap="none" spc="0" normalizeH="0" baseline="0" noProof="0" dirty="0">
                  <a:ln>
                    <a:noFill/>
                  </a:ln>
                  <a:solidFill>
                    <a:prstClr val="black"/>
                  </a:solidFill>
                  <a:effectLst/>
                  <a:uLnTx/>
                  <a:uFillTx/>
                  <a:latin typeface="Apis" panose="020B0504010101010104" pitchFamily="34" charset="0"/>
                  <a:ea typeface="Apis" panose="020B0504010101010104" pitchFamily="34" charset="0"/>
                  <a:cs typeface="Apis" panose="020B0504010101010104" pitchFamily="34" charset="0"/>
                </a:rPr>
                <a:t> ¿Cómo logramos la protección financiera ?</a:t>
              </a:r>
              <a:r>
                <a:rPr kumimoji="0" lang="es-CO" sz="4000" b="1" i="0" u="none" strike="noStrike" kern="0" cap="none" spc="0" normalizeH="0" baseline="0" noProof="0" dirty="0">
                  <a:ln>
                    <a:noFill/>
                  </a:ln>
                  <a:solidFill>
                    <a:prstClr val="black"/>
                  </a:solidFill>
                  <a:effectLst/>
                  <a:uLnTx/>
                  <a:uFillTx/>
                  <a:latin typeface="Apis" panose="020B0504010101010104" pitchFamily="34" charset="0"/>
                </a:rPr>
                <a:t> </a:t>
              </a:r>
            </a:p>
          </p:txBody>
        </p:sp>
        <p:sp>
          <p:nvSpPr>
            <p:cNvPr id="14" name="Google Shape;17;p7">
              <a:extLst>
                <a:ext uri="{FF2B5EF4-FFF2-40B4-BE49-F238E27FC236}">
                  <a16:creationId xmlns:a16="http://schemas.microsoft.com/office/drawing/2014/main" id="{4538FA34-4C80-E306-31B1-1CB1F6D931A1}"/>
                </a:ext>
              </a:extLst>
            </p:cNvPr>
            <p:cNvSpPr txBox="1"/>
            <p:nvPr/>
          </p:nvSpPr>
          <p:spPr>
            <a:xfrm>
              <a:off x="520790" y="763367"/>
              <a:ext cx="5396100" cy="260964"/>
            </a:xfrm>
            <a:prstGeom prst="rect">
              <a:avLst/>
            </a:prstGeom>
            <a:noFill/>
            <a:ln>
              <a:noFill/>
            </a:ln>
          </p:spPr>
          <p:txBody>
            <a:bodyPr spcFirstLastPara="1" wrap="square" lIns="0" tIns="14600" rIns="0" bIns="0" anchor="t" anchorCtr="0">
              <a:spAutoFit/>
            </a:bodyPr>
            <a:lstStyle/>
            <a:p>
              <a:pPr marL="12700" marR="0" lvl="0" indent="0" defTabSz="914400" eaLnBrk="1" fontAlgn="auto" latinLnBrk="0" hangingPunct="1">
                <a:lnSpc>
                  <a:spcPct val="100000"/>
                </a:lnSpc>
                <a:spcBef>
                  <a:spcPts val="0"/>
                </a:spcBef>
                <a:spcAft>
                  <a:spcPts val="0"/>
                </a:spcAft>
                <a:buClr>
                  <a:srgbClr val="000000"/>
                </a:buClr>
                <a:buSzPts val="2650"/>
                <a:buFont typeface="Arial"/>
                <a:buNone/>
                <a:tabLst/>
                <a:defRPr/>
              </a:pPr>
              <a:r>
                <a:rPr kumimoji="0" lang="en-US" sz="1600" b="1" i="0" u="none" strike="noStrike" kern="0" cap="none" spc="0" normalizeH="0" baseline="0" noProof="0" dirty="0">
                  <a:ln>
                    <a:noFill/>
                  </a:ln>
                  <a:solidFill>
                    <a:prstClr val="black"/>
                  </a:solidFill>
                  <a:effectLst/>
                  <a:uLnTx/>
                  <a:uFillTx/>
                  <a:latin typeface="Apis" panose="020B0504010101010104" pitchFamily="34" charset="0"/>
                  <a:ea typeface="Apis" panose="020B0504010101010104" pitchFamily="34" charset="0"/>
                  <a:cs typeface="Apis" panose="020B0504010101010104" pitchFamily="34" charset="0"/>
                  <a:sym typeface="Calibri"/>
                </a:rPr>
                <a:t>El Sistema de </a:t>
              </a:r>
              <a:r>
                <a:rPr kumimoji="0" lang="es-CO" sz="1600" b="1" i="0" u="none" strike="noStrike" kern="0" cap="none" spc="0" normalizeH="0" baseline="0" noProof="0" dirty="0">
                  <a:ln>
                    <a:noFill/>
                  </a:ln>
                  <a:solidFill>
                    <a:prstClr val="black"/>
                  </a:solidFill>
                  <a:effectLst/>
                  <a:uLnTx/>
                  <a:uFillTx/>
                  <a:latin typeface="Apis" panose="020B0504010101010104" pitchFamily="34" charset="0"/>
                  <a:ea typeface="Apis" panose="020B0504010101010104" pitchFamily="34" charset="0"/>
                  <a:cs typeface="Apis" panose="020B0504010101010104" pitchFamily="34" charset="0"/>
                  <a:sym typeface="Calibri"/>
                </a:rPr>
                <a:t>salud</a:t>
              </a:r>
              <a:r>
                <a:rPr kumimoji="0" lang="en-US" sz="1600" b="1" i="0" u="none" strike="noStrike" kern="0" cap="none" spc="0" normalizeH="0" baseline="0" noProof="0" dirty="0">
                  <a:ln>
                    <a:noFill/>
                  </a:ln>
                  <a:solidFill>
                    <a:prstClr val="black"/>
                  </a:solidFill>
                  <a:effectLst/>
                  <a:uLnTx/>
                  <a:uFillTx/>
                  <a:latin typeface="Apis" panose="020B0504010101010104" pitchFamily="34" charset="0"/>
                  <a:ea typeface="Apis" panose="020B0504010101010104" pitchFamily="34" charset="0"/>
                  <a:cs typeface="Apis" panose="020B0504010101010104" pitchFamily="34" charset="0"/>
                  <a:sym typeface="Calibri"/>
                </a:rPr>
                <a:t> colombiano</a:t>
              </a:r>
              <a:endParaRPr kumimoji="0" sz="1600" b="0" i="0" u="none" strike="noStrike" kern="0" cap="none" spc="0" normalizeH="0" baseline="0" noProof="0" dirty="0">
                <a:ln>
                  <a:noFill/>
                </a:ln>
                <a:solidFill>
                  <a:prstClr val="black"/>
                </a:solidFill>
                <a:effectLst/>
                <a:uLnTx/>
                <a:uFillTx/>
                <a:latin typeface="Apis" panose="020B0504010101010104" pitchFamily="34" charset="0"/>
                <a:ea typeface="Apis" panose="020B0504010101010104" pitchFamily="34" charset="0"/>
                <a:cs typeface="Apis" panose="020B0504010101010104" pitchFamily="34" charset="0"/>
                <a:sym typeface="Calibri"/>
              </a:endParaRPr>
            </a:p>
          </p:txBody>
        </p:sp>
        <p:cxnSp>
          <p:nvCxnSpPr>
            <p:cNvPr id="15" name="Conector recto 14">
              <a:extLst>
                <a:ext uri="{FF2B5EF4-FFF2-40B4-BE49-F238E27FC236}">
                  <a16:creationId xmlns:a16="http://schemas.microsoft.com/office/drawing/2014/main" id="{2075626F-85C0-ADDD-77BF-6B1E207ABF0A}"/>
                </a:ext>
              </a:extLst>
            </p:cNvPr>
            <p:cNvCxnSpPr/>
            <p:nvPr/>
          </p:nvCxnSpPr>
          <p:spPr>
            <a:xfrm>
              <a:off x="520790" y="1762067"/>
              <a:ext cx="9975272" cy="0"/>
            </a:xfrm>
            <a:prstGeom prst="line">
              <a:avLst/>
            </a:prstGeom>
            <a:noFill/>
            <a:ln w="38100" cap="flat" cmpd="sng" algn="ctr">
              <a:solidFill>
                <a:srgbClr val="043572"/>
              </a:solidFill>
              <a:prstDash val="solid"/>
              <a:miter lim="800000"/>
            </a:ln>
            <a:effectLst/>
          </p:spPr>
        </p:cxnSp>
        <p:pic>
          <p:nvPicPr>
            <p:cNvPr id="18" name="Imagen 17">
              <a:extLst>
                <a:ext uri="{FF2B5EF4-FFF2-40B4-BE49-F238E27FC236}">
                  <a16:creationId xmlns:a16="http://schemas.microsoft.com/office/drawing/2014/main" id="{914D35A8-B7F1-BA25-8DD1-A4053AF41204}"/>
                </a:ext>
              </a:extLst>
            </p:cNvPr>
            <p:cNvPicPr>
              <a:picLocks noChangeAspect="1"/>
            </p:cNvPicPr>
            <p:nvPr/>
          </p:nvPicPr>
          <p:blipFill rotWithShape="1">
            <a:blip r:embed="rId2"/>
            <a:srcRect t="9010"/>
            <a:stretch/>
          </p:blipFill>
          <p:spPr>
            <a:xfrm>
              <a:off x="3909354" y="2769044"/>
              <a:ext cx="2408361" cy="1118292"/>
            </a:xfrm>
            <a:prstGeom prst="rect">
              <a:avLst/>
            </a:prstGeom>
          </p:spPr>
        </p:pic>
        <p:sp>
          <p:nvSpPr>
            <p:cNvPr id="19" name="CuadroTexto 18">
              <a:extLst>
                <a:ext uri="{FF2B5EF4-FFF2-40B4-BE49-F238E27FC236}">
                  <a16:creationId xmlns:a16="http://schemas.microsoft.com/office/drawing/2014/main" id="{F03E26A8-CC94-ECC9-4C10-524A3087A9E3}"/>
                </a:ext>
              </a:extLst>
            </p:cNvPr>
            <p:cNvSpPr txBox="1"/>
            <p:nvPr/>
          </p:nvSpPr>
          <p:spPr>
            <a:xfrm>
              <a:off x="609493" y="2769044"/>
              <a:ext cx="2761904"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000" b="0" i="0" u="none" strike="noStrike" kern="0" cap="none" spc="0" normalizeH="0" baseline="0" noProof="0" dirty="0">
                  <a:ln>
                    <a:noFill/>
                  </a:ln>
                  <a:solidFill>
                    <a:prstClr val="black"/>
                  </a:solidFill>
                  <a:effectLst/>
                  <a:uLnTx/>
                  <a:uFillTx/>
                  <a:latin typeface="Century Gothic" panose="020B0502020202020204" pitchFamily="34" charset="0"/>
                </a:rPr>
                <a:t>Impuestos renta, IVA </a:t>
              </a:r>
              <a:r>
                <a:rPr kumimoji="0" lang="es-CO" sz="1000" b="0" i="0" u="none" strike="noStrike" kern="0" cap="none" spc="0" normalizeH="0" baseline="0" noProof="0" dirty="0" err="1">
                  <a:ln>
                    <a:noFill/>
                  </a:ln>
                  <a:solidFill>
                    <a:prstClr val="black"/>
                  </a:solidFill>
                  <a:effectLst/>
                  <a:uLnTx/>
                  <a:uFillTx/>
                  <a:latin typeface="Century Gothic" panose="020B0502020202020204" pitchFamily="34" charset="0"/>
                </a:rPr>
                <a:t>etc</a:t>
              </a:r>
              <a:endParaRPr kumimoji="0" lang="es-CO" sz="1000" b="0" i="0" u="none" strike="noStrike" kern="0" cap="none" spc="0" normalizeH="0" baseline="0" noProof="0" dirty="0">
                <a:ln>
                  <a:noFill/>
                </a:ln>
                <a:solidFill>
                  <a:prstClr val="black"/>
                </a:solidFill>
                <a:effectLst/>
                <a:uLnTx/>
                <a:uFillTx/>
                <a:latin typeface="Century Gothic" panose="020B0502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000" b="0" i="0" u="none" strike="noStrike" kern="0" cap="none" spc="0" normalizeH="0" baseline="0" noProof="0" dirty="0">
                  <a:ln>
                    <a:noFill/>
                  </a:ln>
                  <a:solidFill>
                    <a:prstClr val="black"/>
                  </a:solidFill>
                  <a:effectLst/>
                  <a:uLnTx/>
                  <a:uFillTx/>
                  <a:latin typeface="Century Gothic" panose="020B0502020202020204" pitchFamily="34" charset="0"/>
                </a:rPr>
                <a:t>SOAT-FONSAT</a:t>
              </a:r>
            </a:p>
          </p:txBody>
        </p:sp>
        <p:sp>
          <p:nvSpPr>
            <p:cNvPr id="20" name="CuadroTexto 19">
              <a:extLst>
                <a:ext uri="{FF2B5EF4-FFF2-40B4-BE49-F238E27FC236}">
                  <a16:creationId xmlns:a16="http://schemas.microsoft.com/office/drawing/2014/main" id="{328B1EB1-43B4-6F0E-7ACC-5EFDFF355BB7}"/>
                </a:ext>
              </a:extLst>
            </p:cNvPr>
            <p:cNvSpPr txBox="1"/>
            <p:nvPr/>
          </p:nvSpPr>
          <p:spPr>
            <a:xfrm>
              <a:off x="308117" y="2013699"/>
              <a:ext cx="3660685" cy="52322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800" b="1" i="0" u="none" strike="noStrike" kern="0" cap="none" spc="0" normalizeH="0" baseline="0" noProof="0" dirty="0">
                  <a:ln>
                    <a:noFill/>
                  </a:ln>
                  <a:solidFill>
                    <a:prstClr val="black"/>
                  </a:solidFill>
                  <a:effectLst/>
                  <a:uLnTx/>
                  <a:uFillTx/>
                  <a:latin typeface="Apis" panose="020B0504010101010104"/>
                </a:rPr>
                <a:t>Impuestos </a:t>
              </a:r>
              <a:r>
                <a:rPr kumimoji="0" lang="es-CO" sz="2400" b="1" i="0" u="none" strike="noStrike" kern="0" cap="none" spc="0" normalizeH="0" baseline="0" noProof="0" dirty="0">
                  <a:ln>
                    <a:noFill/>
                  </a:ln>
                  <a:solidFill>
                    <a:prstClr val="black"/>
                  </a:solidFill>
                  <a:effectLst/>
                  <a:uLnTx/>
                  <a:uFillTx/>
                  <a:latin typeface="Apis" panose="020B0504010101010104"/>
                </a:rPr>
                <a:t>generales</a:t>
              </a:r>
            </a:p>
          </p:txBody>
        </p:sp>
        <p:sp>
          <p:nvSpPr>
            <p:cNvPr id="21" name="CuadroTexto 20">
              <a:extLst>
                <a:ext uri="{FF2B5EF4-FFF2-40B4-BE49-F238E27FC236}">
                  <a16:creationId xmlns:a16="http://schemas.microsoft.com/office/drawing/2014/main" id="{FA01A27B-8D8C-5B2A-5F13-33C10A4E98C2}"/>
                </a:ext>
              </a:extLst>
            </p:cNvPr>
            <p:cNvSpPr txBox="1"/>
            <p:nvPr/>
          </p:nvSpPr>
          <p:spPr>
            <a:xfrm>
              <a:off x="904879" y="3655278"/>
              <a:ext cx="198941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200" b="0" i="0" u="none" strike="noStrike" kern="0" cap="none" spc="0" normalizeH="0" baseline="0" noProof="0" dirty="0">
                  <a:ln>
                    <a:noFill/>
                  </a:ln>
                  <a:solidFill>
                    <a:prstClr val="black"/>
                  </a:solidFill>
                  <a:effectLst/>
                  <a:uLnTx/>
                  <a:uFillTx/>
                  <a:latin typeface="Apis" panose="020B0504010101010104"/>
                </a:rPr>
                <a:t>SGP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200" b="0" i="0" u="none" strike="noStrike" kern="0" cap="none" spc="0" normalizeH="0" baseline="0" noProof="0" dirty="0">
                  <a:ln>
                    <a:noFill/>
                  </a:ln>
                  <a:solidFill>
                    <a:prstClr val="black"/>
                  </a:solidFill>
                  <a:effectLst/>
                  <a:uLnTx/>
                  <a:uFillTx/>
                  <a:latin typeface="Apis" panose="020B0504010101010104"/>
                </a:rPr>
                <a:t>Rentas cedidas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200" b="0" i="0" u="none" strike="noStrike" kern="0" cap="none" spc="0" normalizeH="0" baseline="0" noProof="0" dirty="0">
                <a:ln>
                  <a:noFill/>
                </a:ln>
                <a:solidFill>
                  <a:prstClr val="black"/>
                </a:solidFill>
                <a:effectLst/>
                <a:uLnTx/>
                <a:uFillTx/>
                <a:latin typeface="Apis" panose="020B0504010101010104"/>
              </a:endParaRPr>
            </a:p>
          </p:txBody>
        </p:sp>
        <p:sp>
          <p:nvSpPr>
            <p:cNvPr id="22" name="CuadroTexto 21">
              <a:extLst>
                <a:ext uri="{FF2B5EF4-FFF2-40B4-BE49-F238E27FC236}">
                  <a16:creationId xmlns:a16="http://schemas.microsoft.com/office/drawing/2014/main" id="{CBE0CD5B-31F4-71C1-C41E-E707ED4961E5}"/>
                </a:ext>
              </a:extLst>
            </p:cNvPr>
            <p:cNvSpPr txBox="1"/>
            <p:nvPr/>
          </p:nvSpPr>
          <p:spPr>
            <a:xfrm>
              <a:off x="439748" y="4407968"/>
              <a:ext cx="2638509" cy="46166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400" b="1" i="0" u="none" strike="noStrike" kern="0" cap="none" spc="0" normalizeH="0" baseline="0" noProof="0" dirty="0">
                  <a:ln>
                    <a:noFill/>
                  </a:ln>
                  <a:solidFill>
                    <a:prstClr val="black"/>
                  </a:solidFill>
                  <a:effectLst/>
                  <a:uLnTx/>
                  <a:uFillTx/>
                  <a:latin typeface="Century Gothic" panose="020B0502020202020204" pitchFamily="34" charset="0"/>
                </a:rPr>
                <a:t>Cotizaciones</a:t>
              </a:r>
            </a:p>
          </p:txBody>
        </p:sp>
        <p:sp>
          <p:nvSpPr>
            <p:cNvPr id="23" name="CuadroTexto 22">
              <a:extLst>
                <a:ext uri="{FF2B5EF4-FFF2-40B4-BE49-F238E27FC236}">
                  <a16:creationId xmlns:a16="http://schemas.microsoft.com/office/drawing/2014/main" id="{F8724509-D85B-D28D-1EC0-36EDD4CA6F04}"/>
                </a:ext>
              </a:extLst>
            </p:cNvPr>
            <p:cNvSpPr txBox="1"/>
            <p:nvPr/>
          </p:nvSpPr>
          <p:spPr>
            <a:xfrm>
              <a:off x="439748" y="3244334"/>
              <a:ext cx="3484552" cy="46166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400" b="1" i="0" u="none" strike="noStrike" kern="0" cap="none" spc="0" normalizeH="0" baseline="0" noProof="0" dirty="0">
                  <a:ln>
                    <a:noFill/>
                  </a:ln>
                  <a:solidFill>
                    <a:prstClr val="black"/>
                  </a:solidFill>
                  <a:effectLst/>
                  <a:uLnTx/>
                  <a:uFillTx/>
                  <a:latin typeface="Century Gothic" panose="020B0502020202020204" pitchFamily="34" charset="0"/>
                </a:rPr>
                <a:t>Impuestos locales</a:t>
              </a:r>
            </a:p>
          </p:txBody>
        </p:sp>
        <p:sp>
          <p:nvSpPr>
            <p:cNvPr id="24" name="CuadroTexto 23">
              <a:extLst>
                <a:ext uri="{FF2B5EF4-FFF2-40B4-BE49-F238E27FC236}">
                  <a16:creationId xmlns:a16="http://schemas.microsoft.com/office/drawing/2014/main" id="{68B01DE2-9E9E-4925-DF63-6B4B279198AB}"/>
                </a:ext>
              </a:extLst>
            </p:cNvPr>
            <p:cNvSpPr txBox="1"/>
            <p:nvPr/>
          </p:nvSpPr>
          <p:spPr>
            <a:xfrm>
              <a:off x="6788383" y="2273687"/>
              <a:ext cx="2571750" cy="1631216"/>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dirty="0">
                  <a:ln>
                    <a:noFill/>
                  </a:ln>
                  <a:solidFill>
                    <a:prstClr val="black"/>
                  </a:solidFill>
                  <a:effectLst/>
                  <a:uLnTx/>
                  <a:uFillTx/>
                  <a:latin typeface="Apis" panose="020B0504010101010104"/>
                </a:rPr>
                <a:t>Unidad de pago </a:t>
              </a:r>
            </a:p>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dirty="0">
                  <a:ln>
                    <a:noFill/>
                  </a:ln>
                  <a:solidFill>
                    <a:prstClr val="black"/>
                  </a:solidFill>
                  <a:effectLst/>
                  <a:uLnTx/>
                  <a:uFillTx/>
                  <a:latin typeface="Apis" panose="020B0504010101010104"/>
                </a:rPr>
                <a:t>Por capitación</a:t>
              </a:r>
            </a:p>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dirty="0">
                  <a:ln>
                    <a:noFill/>
                  </a:ln>
                  <a:solidFill>
                    <a:prstClr val="black"/>
                  </a:solidFill>
                  <a:effectLst/>
                  <a:uLnTx/>
                  <a:uFillTx/>
                  <a:latin typeface="Apis" panose="020B0504010101010104"/>
                </a:rPr>
                <a:t>(valor medio de la utilización)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CO" sz="2000" b="1" i="0" u="none" strike="noStrike" kern="0" cap="none" spc="0" normalizeH="0" baseline="0" noProof="0" dirty="0">
                <a:ln>
                  <a:noFill/>
                </a:ln>
                <a:solidFill>
                  <a:prstClr val="black"/>
                </a:solidFill>
                <a:effectLst/>
                <a:uLnTx/>
                <a:uFillTx/>
                <a:latin typeface="Apis" panose="020B0504010101010104"/>
              </a:endParaRPr>
            </a:p>
          </p:txBody>
        </p:sp>
        <p:sp>
          <p:nvSpPr>
            <p:cNvPr id="25" name="CuadroTexto 24">
              <a:extLst>
                <a:ext uri="{FF2B5EF4-FFF2-40B4-BE49-F238E27FC236}">
                  <a16:creationId xmlns:a16="http://schemas.microsoft.com/office/drawing/2014/main" id="{F872430F-6204-8A81-2629-F1AD7F18EF91}"/>
                </a:ext>
              </a:extLst>
            </p:cNvPr>
            <p:cNvSpPr txBox="1"/>
            <p:nvPr/>
          </p:nvSpPr>
          <p:spPr>
            <a:xfrm>
              <a:off x="6862449" y="3904903"/>
              <a:ext cx="3501315" cy="707886"/>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dirty="0">
                  <a:ln>
                    <a:noFill/>
                  </a:ln>
                  <a:solidFill>
                    <a:prstClr val="black"/>
                  </a:solidFill>
                  <a:effectLst/>
                  <a:uLnTx/>
                  <a:uFillTx/>
                  <a:latin typeface="Apis" panose="020B0504010101010104"/>
                </a:rPr>
                <a:t>Presupuesto </a:t>
              </a:r>
            </a:p>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dirty="0">
                  <a:ln>
                    <a:noFill/>
                  </a:ln>
                  <a:solidFill>
                    <a:prstClr val="black"/>
                  </a:solidFill>
                  <a:effectLst/>
                  <a:uLnTx/>
                  <a:uFillTx/>
                  <a:latin typeface="Apis" panose="020B0504010101010104"/>
                </a:rPr>
                <a:t>Máximo</a:t>
              </a:r>
            </a:p>
          </p:txBody>
        </p:sp>
        <p:sp>
          <p:nvSpPr>
            <p:cNvPr id="27" name="Cerrar llave 26">
              <a:extLst>
                <a:ext uri="{FF2B5EF4-FFF2-40B4-BE49-F238E27FC236}">
                  <a16:creationId xmlns:a16="http://schemas.microsoft.com/office/drawing/2014/main" id="{C41A3C86-AC31-985D-0B3C-C2F0BC77E094}"/>
                </a:ext>
              </a:extLst>
            </p:cNvPr>
            <p:cNvSpPr/>
            <p:nvPr/>
          </p:nvSpPr>
          <p:spPr>
            <a:xfrm>
              <a:off x="3371397" y="2105025"/>
              <a:ext cx="427772" cy="2703053"/>
            </a:xfrm>
            <a:prstGeom prst="rightBrace">
              <a:avLst/>
            </a:prstGeom>
            <a:noFill/>
            <a:ln w="635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9" name="Cerrar llave 28">
              <a:extLst>
                <a:ext uri="{FF2B5EF4-FFF2-40B4-BE49-F238E27FC236}">
                  <a16:creationId xmlns:a16="http://schemas.microsoft.com/office/drawing/2014/main" id="{3E28E23F-33E5-2AD4-EF30-21EAB878A42D}"/>
                </a:ext>
              </a:extLst>
            </p:cNvPr>
            <p:cNvSpPr/>
            <p:nvPr/>
          </p:nvSpPr>
          <p:spPr>
            <a:xfrm>
              <a:off x="6495993" y="2013699"/>
              <a:ext cx="427772" cy="2703053"/>
            </a:xfrm>
            <a:prstGeom prst="rightBrace">
              <a:avLst/>
            </a:prstGeom>
            <a:noFill/>
            <a:ln w="635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CuadroTexto 29">
              <a:extLst>
                <a:ext uri="{FF2B5EF4-FFF2-40B4-BE49-F238E27FC236}">
                  <a16:creationId xmlns:a16="http://schemas.microsoft.com/office/drawing/2014/main" id="{225ED3D8-4C3F-00EA-B7CA-3B9E284BBD31}"/>
                </a:ext>
              </a:extLst>
            </p:cNvPr>
            <p:cNvSpPr txBox="1"/>
            <p:nvPr/>
          </p:nvSpPr>
          <p:spPr>
            <a:xfrm>
              <a:off x="6853093" y="4645217"/>
              <a:ext cx="1645042" cy="64633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800" b="1" i="0" u="none" strike="noStrike" kern="0" cap="none" spc="0" normalizeH="0" baseline="0" noProof="0" dirty="0">
                  <a:ln>
                    <a:noFill/>
                  </a:ln>
                  <a:solidFill>
                    <a:prstClr val="black"/>
                  </a:solidFill>
                  <a:effectLst/>
                  <a:uLnTx/>
                  <a:uFillTx/>
                  <a:latin typeface="Apis" panose="020B0504010101010104"/>
                </a:rPr>
                <a:t>(gasto histórico</a:t>
              </a:r>
            </a:p>
            <a:p>
              <a:pPr marL="0" marR="0" lvl="0" indent="0" defTabSz="914400" eaLnBrk="1" fontAlgn="auto" latinLnBrk="0" hangingPunct="1">
                <a:lnSpc>
                  <a:spcPct val="100000"/>
                </a:lnSpc>
                <a:spcBef>
                  <a:spcPts val="0"/>
                </a:spcBef>
                <a:spcAft>
                  <a:spcPts val="0"/>
                </a:spcAft>
                <a:buClrTx/>
                <a:buSzTx/>
                <a:buFontTx/>
                <a:buNone/>
                <a:tabLst/>
                <a:defRPr/>
              </a:pPr>
              <a:r>
                <a:rPr kumimoji="0" lang="es-CO" sz="1800" b="1" i="0" u="none" strike="noStrike" kern="0" cap="none" spc="0" normalizeH="0" baseline="0" noProof="0" dirty="0">
                  <a:ln>
                    <a:noFill/>
                  </a:ln>
                  <a:solidFill>
                    <a:prstClr val="black"/>
                  </a:solidFill>
                  <a:effectLst/>
                  <a:uLnTx/>
                  <a:uFillTx/>
                  <a:latin typeface="Apis" panose="020B0504010101010104"/>
                </a:rPr>
                <a:t>Y un delta) </a:t>
              </a:r>
            </a:p>
          </p:txBody>
        </p:sp>
        <p:pic>
          <p:nvPicPr>
            <p:cNvPr id="31" name="Imagen 30">
              <a:extLst>
                <a:ext uri="{FF2B5EF4-FFF2-40B4-BE49-F238E27FC236}">
                  <a16:creationId xmlns:a16="http://schemas.microsoft.com/office/drawing/2014/main" id="{9583343B-2D02-35A1-77C4-7433EAADB522}"/>
                </a:ext>
              </a:extLst>
            </p:cNvPr>
            <p:cNvPicPr>
              <a:picLocks noChangeAspect="1"/>
            </p:cNvPicPr>
            <p:nvPr/>
          </p:nvPicPr>
          <p:blipFill>
            <a:blip r:embed="rId3"/>
            <a:stretch>
              <a:fillRect/>
            </a:stretch>
          </p:blipFill>
          <p:spPr>
            <a:xfrm>
              <a:off x="8949628" y="2542769"/>
              <a:ext cx="804742" cy="280440"/>
            </a:xfrm>
            <a:prstGeom prst="rect">
              <a:avLst/>
            </a:prstGeom>
          </p:spPr>
        </p:pic>
        <p:pic>
          <p:nvPicPr>
            <p:cNvPr id="32" name="Imagen 31">
              <a:extLst>
                <a:ext uri="{FF2B5EF4-FFF2-40B4-BE49-F238E27FC236}">
                  <a16:creationId xmlns:a16="http://schemas.microsoft.com/office/drawing/2014/main" id="{40309C68-D507-0814-522C-007E8ED8CDB4}"/>
                </a:ext>
              </a:extLst>
            </p:cNvPr>
            <p:cNvPicPr>
              <a:picLocks noChangeAspect="1"/>
            </p:cNvPicPr>
            <p:nvPr/>
          </p:nvPicPr>
          <p:blipFill>
            <a:blip r:embed="rId3"/>
            <a:stretch>
              <a:fillRect/>
            </a:stretch>
          </p:blipFill>
          <p:spPr>
            <a:xfrm>
              <a:off x="8949628" y="3335895"/>
              <a:ext cx="804742" cy="280440"/>
            </a:xfrm>
            <a:prstGeom prst="rect">
              <a:avLst/>
            </a:prstGeom>
          </p:spPr>
        </p:pic>
        <p:pic>
          <p:nvPicPr>
            <p:cNvPr id="33" name="Imagen 32">
              <a:extLst>
                <a:ext uri="{FF2B5EF4-FFF2-40B4-BE49-F238E27FC236}">
                  <a16:creationId xmlns:a16="http://schemas.microsoft.com/office/drawing/2014/main" id="{83CADDA0-5BC4-D639-5081-B137AAFF7D84}"/>
                </a:ext>
              </a:extLst>
            </p:cNvPr>
            <p:cNvPicPr>
              <a:picLocks noChangeAspect="1"/>
            </p:cNvPicPr>
            <p:nvPr/>
          </p:nvPicPr>
          <p:blipFill>
            <a:blip r:embed="rId3"/>
            <a:stretch>
              <a:fillRect/>
            </a:stretch>
          </p:blipFill>
          <p:spPr>
            <a:xfrm>
              <a:off x="8947827" y="4348563"/>
              <a:ext cx="804742" cy="280440"/>
            </a:xfrm>
            <a:prstGeom prst="rect">
              <a:avLst/>
            </a:prstGeom>
          </p:spPr>
        </p:pic>
        <p:pic>
          <p:nvPicPr>
            <p:cNvPr id="34" name="Gráfico 33" descr="Acceso universal con relleno sólido">
              <a:extLst>
                <a:ext uri="{FF2B5EF4-FFF2-40B4-BE49-F238E27FC236}">
                  <a16:creationId xmlns:a16="http://schemas.microsoft.com/office/drawing/2014/main" id="{8FDA3300-F60F-D8D5-E7A8-D336B5F269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15927" y="2193944"/>
              <a:ext cx="914400" cy="914400"/>
            </a:xfrm>
            <a:prstGeom prst="rect">
              <a:avLst/>
            </a:prstGeom>
          </p:spPr>
        </p:pic>
        <p:pic>
          <p:nvPicPr>
            <p:cNvPr id="35" name="Gráfico 34" descr="Acceso universal con relleno sólido">
              <a:extLst>
                <a:ext uri="{FF2B5EF4-FFF2-40B4-BE49-F238E27FC236}">
                  <a16:creationId xmlns:a16="http://schemas.microsoft.com/office/drawing/2014/main" id="{54E9C1C1-07C1-E60B-96CC-649A9A683DB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38862" y="3079291"/>
              <a:ext cx="914400" cy="914400"/>
            </a:xfrm>
            <a:prstGeom prst="rect">
              <a:avLst/>
            </a:prstGeom>
          </p:spPr>
        </p:pic>
        <p:pic>
          <p:nvPicPr>
            <p:cNvPr id="36" name="Gráfico 35" descr="Grupo con relleno sólido">
              <a:extLst>
                <a:ext uri="{FF2B5EF4-FFF2-40B4-BE49-F238E27FC236}">
                  <a16:creationId xmlns:a16="http://schemas.microsoft.com/office/drawing/2014/main" id="{CE8A5525-C80D-F42D-35F4-159AE9DB31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13416" y="3111136"/>
              <a:ext cx="914400" cy="914400"/>
            </a:xfrm>
            <a:prstGeom prst="rect">
              <a:avLst/>
            </a:prstGeom>
          </p:spPr>
        </p:pic>
        <p:pic>
          <p:nvPicPr>
            <p:cNvPr id="37" name="Gráfico 36" descr="Grupo con relleno sólido">
              <a:extLst>
                <a:ext uri="{FF2B5EF4-FFF2-40B4-BE49-F238E27FC236}">
                  <a16:creationId xmlns:a16="http://schemas.microsoft.com/office/drawing/2014/main" id="{63588C3A-76F4-1571-774B-94A454AE93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99016" y="4065405"/>
              <a:ext cx="914400" cy="914400"/>
            </a:xfrm>
            <a:prstGeom prst="rect">
              <a:avLst/>
            </a:prstGeom>
          </p:spPr>
        </p:pic>
        <p:pic>
          <p:nvPicPr>
            <p:cNvPr id="38" name="Gráfico 37" descr="Grupo con relleno sólido">
              <a:extLst>
                <a:ext uri="{FF2B5EF4-FFF2-40B4-BE49-F238E27FC236}">
                  <a16:creationId xmlns:a16="http://schemas.microsoft.com/office/drawing/2014/main" id="{35F5BDC0-D062-5910-EB9F-BD1D889299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881485" y="2225789"/>
              <a:ext cx="914400" cy="914400"/>
            </a:xfrm>
            <a:prstGeom prst="rect">
              <a:avLst/>
            </a:prstGeom>
          </p:spPr>
        </p:pic>
        <p:pic>
          <p:nvPicPr>
            <p:cNvPr id="39" name="Gráfico 38" descr="Grupo con relleno sólido">
              <a:extLst>
                <a:ext uri="{FF2B5EF4-FFF2-40B4-BE49-F238E27FC236}">
                  <a16:creationId xmlns:a16="http://schemas.microsoft.com/office/drawing/2014/main" id="{07D44F7C-F954-6B1C-2F90-2B0B2590AD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13416" y="4120786"/>
              <a:ext cx="914400" cy="914400"/>
            </a:xfrm>
            <a:prstGeom prst="rect">
              <a:avLst/>
            </a:prstGeom>
          </p:spPr>
        </p:pic>
        <p:cxnSp>
          <p:nvCxnSpPr>
            <p:cNvPr id="40" name="Conector recto 39">
              <a:extLst>
                <a:ext uri="{FF2B5EF4-FFF2-40B4-BE49-F238E27FC236}">
                  <a16:creationId xmlns:a16="http://schemas.microsoft.com/office/drawing/2014/main" id="{7CF145BB-1CD2-EC05-1BB9-F4D8910D4F75}"/>
                </a:ext>
              </a:extLst>
            </p:cNvPr>
            <p:cNvCxnSpPr>
              <a:cxnSpLocks/>
            </p:cNvCxnSpPr>
            <p:nvPr/>
          </p:nvCxnSpPr>
          <p:spPr>
            <a:xfrm>
              <a:off x="430223" y="5448242"/>
              <a:ext cx="3822610" cy="0"/>
            </a:xfrm>
            <a:prstGeom prst="line">
              <a:avLst/>
            </a:prstGeom>
            <a:noFill/>
            <a:ln w="38100" cap="flat" cmpd="sng" algn="ctr">
              <a:solidFill>
                <a:sysClr val="window" lastClr="FFFFFF"/>
              </a:solidFill>
              <a:prstDash val="solid"/>
              <a:miter lim="800000"/>
            </a:ln>
            <a:effectLst/>
          </p:spPr>
        </p:cxnSp>
        <p:cxnSp>
          <p:nvCxnSpPr>
            <p:cNvPr id="41" name="Conector recto 40">
              <a:extLst>
                <a:ext uri="{FF2B5EF4-FFF2-40B4-BE49-F238E27FC236}">
                  <a16:creationId xmlns:a16="http://schemas.microsoft.com/office/drawing/2014/main" id="{F2FAE917-22A9-8152-425F-0032017609BC}"/>
                </a:ext>
              </a:extLst>
            </p:cNvPr>
            <p:cNvCxnSpPr>
              <a:cxnSpLocks/>
            </p:cNvCxnSpPr>
            <p:nvPr/>
          </p:nvCxnSpPr>
          <p:spPr>
            <a:xfrm>
              <a:off x="7259648" y="5429134"/>
              <a:ext cx="3822610" cy="0"/>
            </a:xfrm>
            <a:prstGeom prst="line">
              <a:avLst/>
            </a:prstGeom>
            <a:noFill/>
            <a:ln w="38100" cap="flat" cmpd="sng" algn="ctr">
              <a:solidFill>
                <a:sysClr val="window" lastClr="FFFFFF"/>
              </a:solidFill>
              <a:prstDash val="solid"/>
              <a:miter lim="800000"/>
            </a:ln>
            <a:effectLst/>
          </p:spPr>
        </p:cxnSp>
        <p:sp>
          <p:nvSpPr>
            <p:cNvPr id="42" name="CuadroTexto 41">
              <a:extLst>
                <a:ext uri="{FF2B5EF4-FFF2-40B4-BE49-F238E27FC236}">
                  <a16:creationId xmlns:a16="http://schemas.microsoft.com/office/drawing/2014/main" id="{5495CF9A-BBAF-E61B-C29F-E50B5F072191}"/>
                </a:ext>
              </a:extLst>
            </p:cNvPr>
            <p:cNvSpPr txBox="1"/>
            <p:nvPr/>
          </p:nvSpPr>
          <p:spPr>
            <a:xfrm>
              <a:off x="1390372" y="5633244"/>
              <a:ext cx="120014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800" b="0" i="0" u="none" strike="noStrike" kern="0" cap="none" spc="0" normalizeH="0" baseline="0" noProof="0" dirty="0">
                  <a:ln>
                    <a:noFill/>
                  </a:ln>
                  <a:solidFill>
                    <a:prstClr val="black"/>
                  </a:solidFill>
                  <a:effectLst/>
                  <a:uLnTx/>
                  <a:uFillTx/>
                </a:rPr>
                <a:t>Recaudo</a:t>
              </a:r>
            </a:p>
          </p:txBody>
        </p:sp>
        <p:sp>
          <p:nvSpPr>
            <p:cNvPr id="43" name="CuadroTexto 42">
              <a:extLst>
                <a:ext uri="{FF2B5EF4-FFF2-40B4-BE49-F238E27FC236}">
                  <a16:creationId xmlns:a16="http://schemas.microsoft.com/office/drawing/2014/main" id="{07D9D796-CA38-6934-B0E7-6BD66E2FE47C}"/>
                </a:ext>
              </a:extLst>
            </p:cNvPr>
            <p:cNvSpPr txBox="1"/>
            <p:nvPr/>
          </p:nvSpPr>
          <p:spPr>
            <a:xfrm>
              <a:off x="7905750" y="5577584"/>
              <a:ext cx="335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800" b="0" i="0" u="none" strike="noStrike" kern="0" cap="none" spc="0" normalizeH="0" baseline="0" noProof="0" dirty="0">
                  <a:ln>
                    <a:noFill/>
                  </a:ln>
                  <a:solidFill>
                    <a:prstClr val="black"/>
                  </a:solidFill>
                  <a:effectLst/>
                  <a:uLnTx/>
                  <a:uFillTx/>
                </a:rPr>
                <a:t>Mancomunación riesgos en salud </a:t>
              </a:r>
            </a:p>
            <a:p>
              <a:pPr marL="0" marR="0" lvl="0" indent="0" defTabSz="914400" eaLnBrk="1" fontAlgn="auto" latinLnBrk="0" hangingPunct="1">
                <a:lnSpc>
                  <a:spcPct val="100000"/>
                </a:lnSpc>
                <a:spcBef>
                  <a:spcPts val="0"/>
                </a:spcBef>
                <a:spcAft>
                  <a:spcPts val="0"/>
                </a:spcAft>
                <a:buClrTx/>
                <a:buSzTx/>
                <a:buFontTx/>
                <a:buNone/>
                <a:tabLst/>
                <a:defRPr/>
              </a:pPr>
              <a:r>
                <a:rPr kumimoji="0" lang="es-CO" sz="1800" b="0" i="0" u="none" strike="noStrike" kern="0" cap="none" spc="0" normalizeH="0" baseline="0" noProof="0" dirty="0">
                  <a:ln>
                    <a:noFill/>
                  </a:ln>
                  <a:solidFill>
                    <a:prstClr val="black"/>
                  </a:solidFill>
                  <a:effectLst/>
                  <a:uLnTx/>
                  <a:uFillTx/>
                </a:rPr>
                <a:t>primas </a:t>
              </a:r>
            </a:p>
          </p:txBody>
        </p:sp>
        <p:sp>
          <p:nvSpPr>
            <p:cNvPr id="44" name="Abrir llave 43">
              <a:extLst>
                <a:ext uri="{FF2B5EF4-FFF2-40B4-BE49-F238E27FC236}">
                  <a16:creationId xmlns:a16="http://schemas.microsoft.com/office/drawing/2014/main" id="{CD227D10-8FF6-0B0F-77F6-29E99644E880}"/>
                </a:ext>
              </a:extLst>
            </p:cNvPr>
            <p:cNvSpPr/>
            <p:nvPr/>
          </p:nvSpPr>
          <p:spPr>
            <a:xfrm rot="5400000">
              <a:off x="10731165" y="1720559"/>
              <a:ext cx="154311" cy="1052057"/>
            </a:xfrm>
            <a:prstGeom prst="leftBrace">
              <a:avLst/>
            </a:prstGeom>
            <a:noFill/>
            <a:ln w="63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 name="CuadroTexto 44">
              <a:extLst>
                <a:ext uri="{FF2B5EF4-FFF2-40B4-BE49-F238E27FC236}">
                  <a16:creationId xmlns:a16="http://schemas.microsoft.com/office/drawing/2014/main" id="{8F30B1AE-D8F3-48E9-D177-6E65AE2DF517}"/>
                </a:ext>
              </a:extLst>
            </p:cNvPr>
            <p:cNvSpPr txBox="1"/>
            <p:nvPr/>
          </p:nvSpPr>
          <p:spPr>
            <a:xfrm>
              <a:off x="10038862" y="1732614"/>
              <a:ext cx="2463639" cy="57708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050" b="0" i="0" u="none" strike="noStrike" kern="0" cap="none" spc="0" normalizeH="0" baseline="0" noProof="0" dirty="0">
                  <a:ln>
                    <a:noFill/>
                  </a:ln>
                  <a:solidFill>
                    <a:prstClr val="black"/>
                  </a:solidFill>
                  <a:effectLst/>
                  <a:uLnTx/>
                  <a:uFillTx/>
                  <a:latin typeface="Apis" panose="020B0504010101010104"/>
                </a:rPr>
                <a:t>Gasto en salud asociado a las características de afiliados.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CO" sz="1050" b="0" i="0" u="none" strike="noStrike" kern="0" cap="none" spc="0" normalizeH="0" baseline="0" noProof="0" dirty="0">
                <a:ln>
                  <a:noFill/>
                </a:ln>
                <a:solidFill>
                  <a:prstClr val="black"/>
                </a:solidFill>
                <a:effectLst/>
                <a:uLnTx/>
                <a:uFillTx/>
                <a:latin typeface="Apis" panose="020B0504010101010104"/>
              </a:endParaRPr>
            </a:p>
          </p:txBody>
        </p:sp>
      </p:grpSp>
    </p:spTree>
    <p:extLst>
      <p:ext uri="{BB962C8B-B14F-4D97-AF65-F5344CB8AC3E}">
        <p14:creationId xmlns:p14="http://schemas.microsoft.com/office/powerpoint/2010/main" val="175195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936269C-37EB-BA0D-9956-3B23B7E460B1}"/>
              </a:ext>
            </a:extLst>
          </p:cNvPr>
          <p:cNvGrpSpPr/>
          <p:nvPr/>
        </p:nvGrpSpPr>
        <p:grpSpPr>
          <a:xfrm>
            <a:off x="180975" y="765430"/>
            <a:ext cx="16659225" cy="1025270"/>
            <a:chOff x="0" y="0"/>
            <a:chExt cx="2126871" cy="720126"/>
          </a:xfrm>
        </p:grpSpPr>
        <p:sp>
          <p:nvSpPr>
            <p:cNvPr id="5" name="Freeform 3">
              <a:extLst>
                <a:ext uri="{FF2B5EF4-FFF2-40B4-BE49-F238E27FC236}">
                  <a16:creationId xmlns:a16="http://schemas.microsoft.com/office/drawing/2014/main" id="{00EB933E-718A-CC55-DFF7-EB865E6266D1}"/>
                </a:ext>
              </a:extLst>
            </p:cNvPr>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6" name="TextBox 4">
              <a:extLst>
                <a:ext uri="{FF2B5EF4-FFF2-40B4-BE49-F238E27FC236}">
                  <a16:creationId xmlns:a16="http://schemas.microsoft.com/office/drawing/2014/main" id="{9675F5FA-ECA8-06B1-F941-6126988FB13D}"/>
                </a:ext>
              </a:extLst>
            </p:cNvPr>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pic>
        <p:nvPicPr>
          <p:cNvPr id="9" name="Imagen 8">
            <a:extLst>
              <a:ext uri="{FF2B5EF4-FFF2-40B4-BE49-F238E27FC236}">
                <a16:creationId xmlns:a16="http://schemas.microsoft.com/office/drawing/2014/main" id="{548EA1B5-594B-BB6A-B010-8455930BF63A}"/>
              </a:ext>
            </a:extLst>
          </p:cNvPr>
          <p:cNvPicPr>
            <a:picLocks noChangeAspect="1"/>
          </p:cNvPicPr>
          <p:nvPr/>
        </p:nvPicPr>
        <p:blipFill>
          <a:blip r:embed="rId3"/>
          <a:stretch>
            <a:fillRect/>
          </a:stretch>
        </p:blipFill>
        <p:spPr>
          <a:xfrm>
            <a:off x="3314700" y="-1904527"/>
            <a:ext cx="11658600" cy="761810"/>
          </a:xfrm>
          <a:prstGeom prst="rect">
            <a:avLst/>
          </a:prstGeom>
        </p:spPr>
      </p:pic>
      <p:sp>
        <p:nvSpPr>
          <p:cNvPr id="10" name="CuadroTexto 9">
            <a:extLst>
              <a:ext uri="{FF2B5EF4-FFF2-40B4-BE49-F238E27FC236}">
                <a16:creationId xmlns:a16="http://schemas.microsoft.com/office/drawing/2014/main" id="{1485FA13-3ED8-4890-05B2-EB01676B59D5}"/>
              </a:ext>
            </a:extLst>
          </p:cNvPr>
          <p:cNvSpPr txBox="1"/>
          <p:nvPr/>
        </p:nvSpPr>
        <p:spPr>
          <a:xfrm>
            <a:off x="657225" y="631862"/>
            <a:ext cx="17449800" cy="1015663"/>
          </a:xfrm>
          <a:prstGeom prst="rect">
            <a:avLst/>
          </a:prstGeom>
          <a:noFill/>
        </p:spPr>
        <p:txBody>
          <a:bodyPr wrap="square" rtlCol="0">
            <a:spAutoFit/>
          </a:bodyPr>
          <a:lstStyle/>
          <a:p>
            <a:r>
              <a:rPr lang="es-MX" sz="6000" b="1" dirty="0">
                <a:latin typeface="Apis" panose="020B0504010101010104" pitchFamily="34" charset="0"/>
                <a:ea typeface="Apis" panose="020B0504010101010104" pitchFamily="34" charset="0"/>
                <a:cs typeface="Apis" panose="020B0504010101010104" pitchFamily="34" charset="0"/>
              </a:rPr>
              <a:t> </a:t>
            </a:r>
            <a:r>
              <a:rPr lang="es-MX" sz="3600" b="1" dirty="0">
                <a:latin typeface="Apis" panose="020B0504010101010104" pitchFamily="34" charset="0"/>
                <a:ea typeface="Apis" panose="020B0504010101010104" pitchFamily="34" charset="0"/>
                <a:cs typeface="Apis" panose="020B0504010101010104" pitchFamily="34" charset="0"/>
              </a:rPr>
              <a:t>Estamos enfrentando una situación de insuficiencia de financiamiento</a:t>
            </a:r>
            <a:endParaRPr lang="es-CO" sz="3600" b="1" dirty="0">
              <a:latin typeface="Apis" panose="020B0504010101010104" pitchFamily="34" charset="0"/>
            </a:endParaRPr>
          </a:p>
        </p:txBody>
      </p:sp>
      <p:cxnSp>
        <p:nvCxnSpPr>
          <p:cNvPr id="13" name="Conector recto 12">
            <a:extLst>
              <a:ext uri="{FF2B5EF4-FFF2-40B4-BE49-F238E27FC236}">
                <a16:creationId xmlns:a16="http://schemas.microsoft.com/office/drawing/2014/main" id="{89F3EC45-860A-DBCE-FB12-6E61D92373A9}"/>
              </a:ext>
            </a:extLst>
          </p:cNvPr>
          <p:cNvCxnSpPr/>
          <p:nvPr/>
        </p:nvCxnSpPr>
        <p:spPr>
          <a:xfrm>
            <a:off x="781185" y="2643101"/>
            <a:ext cx="14962908" cy="0"/>
          </a:xfrm>
          <a:prstGeom prst="line">
            <a:avLst/>
          </a:prstGeom>
          <a:ln w="38100">
            <a:solidFill>
              <a:srgbClr val="043572"/>
            </a:solidFill>
          </a:ln>
        </p:spPr>
        <p:style>
          <a:lnRef idx="1">
            <a:schemeClr val="accent1"/>
          </a:lnRef>
          <a:fillRef idx="0">
            <a:schemeClr val="accent1"/>
          </a:fillRef>
          <a:effectRef idx="0">
            <a:schemeClr val="accent1"/>
          </a:effectRef>
          <a:fontRef idx="minor">
            <a:schemeClr val="tx1"/>
          </a:fontRef>
        </p:style>
      </p:cxnSp>
      <p:graphicFrame>
        <p:nvGraphicFramePr>
          <p:cNvPr id="2" name="Gráfico 1">
            <a:extLst>
              <a:ext uri="{FF2B5EF4-FFF2-40B4-BE49-F238E27FC236}">
                <a16:creationId xmlns:a16="http://schemas.microsoft.com/office/drawing/2014/main" id="{CD5E5183-952B-79E6-EAA3-78D8436CB7AE}"/>
              </a:ext>
            </a:extLst>
          </p:cNvPr>
          <p:cNvGraphicFramePr/>
          <p:nvPr>
            <p:extLst>
              <p:ext uri="{D42A27DB-BD31-4B8C-83A1-F6EECF244321}">
                <p14:modId xmlns:p14="http://schemas.microsoft.com/office/powerpoint/2010/main" val="3467554210"/>
              </p:ext>
            </p:extLst>
          </p:nvPr>
        </p:nvGraphicFramePr>
        <p:xfrm>
          <a:off x="2222528" y="2729259"/>
          <a:ext cx="12388430" cy="6575724"/>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a:extLst>
              <a:ext uri="{FF2B5EF4-FFF2-40B4-BE49-F238E27FC236}">
                <a16:creationId xmlns:a16="http://schemas.microsoft.com/office/drawing/2014/main" id="{62F4CA00-1A52-5730-875D-81B8C3A7268C}"/>
              </a:ext>
            </a:extLst>
          </p:cNvPr>
          <p:cNvSpPr txBox="1"/>
          <p:nvPr/>
        </p:nvSpPr>
        <p:spPr>
          <a:xfrm>
            <a:off x="971551" y="9186863"/>
            <a:ext cx="4100513" cy="334707"/>
          </a:xfrm>
          <a:prstGeom prst="rect">
            <a:avLst/>
          </a:prstGeom>
          <a:noFill/>
        </p:spPr>
        <p:txBody>
          <a:bodyPr wrap="square" rtlCol="0">
            <a:spAutoFit/>
          </a:bodyPr>
          <a:lstStyle/>
          <a:p>
            <a:r>
              <a:rPr lang="es-CO" sz="1575" dirty="0"/>
              <a:t>Fuente: Catalogo Financiero de SNS</a:t>
            </a:r>
          </a:p>
        </p:txBody>
      </p:sp>
    </p:spTree>
    <p:extLst>
      <p:ext uri="{BB962C8B-B14F-4D97-AF65-F5344CB8AC3E}">
        <p14:creationId xmlns:p14="http://schemas.microsoft.com/office/powerpoint/2010/main" val="332420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EDC8E06B-AA59-32E4-7D6B-4D9230ECD0CB}"/>
              </a:ext>
            </a:extLst>
          </p:cNvPr>
          <p:cNvGraphicFramePr>
            <a:graphicFrameLocks/>
          </p:cNvGraphicFramePr>
          <p:nvPr>
            <p:extLst>
              <p:ext uri="{D42A27DB-BD31-4B8C-83A1-F6EECF244321}">
                <p14:modId xmlns:p14="http://schemas.microsoft.com/office/powerpoint/2010/main" val="2484820956"/>
              </p:ext>
            </p:extLst>
          </p:nvPr>
        </p:nvGraphicFramePr>
        <p:xfrm>
          <a:off x="9829800" y="2170687"/>
          <a:ext cx="7299530" cy="6705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Gráfico 2">
            <a:extLst>
              <a:ext uri="{FF2B5EF4-FFF2-40B4-BE49-F238E27FC236}">
                <a16:creationId xmlns:a16="http://schemas.microsoft.com/office/drawing/2014/main" id="{62E9FD32-BB4C-C297-0325-13A447AB0A05}"/>
              </a:ext>
            </a:extLst>
          </p:cNvPr>
          <p:cNvGraphicFramePr>
            <a:graphicFrameLocks/>
          </p:cNvGraphicFramePr>
          <p:nvPr>
            <p:extLst>
              <p:ext uri="{D42A27DB-BD31-4B8C-83A1-F6EECF244321}">
                <p14:modId xmlns:p14="http://schemas.microsoft.com/office/powerpoint/2010/main" val="1744832301"/>
              </p:ext>
            </p:extLst>
          </p:nvPr>
        </p:nvGraphicFramePr>
        <p:xfrm>
          <a:off x="1023938" y="2175450"/>
          <a:ext cx="8120062" cy="6705600"/>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a:extLst>
              <a:ext uri="{FF2B5EF4-FFF2-40B4-BE49-F238E27FC236}">
                <a16:creationId xmlns:a16="http://schemas.microsoft.com/office/drawing/2014/main" id="{C5B34862-4F45-5178-4990-DE60AEC5FF33}"/>
              </a:ext>
            </a:extLst>
          </p:cNvPr>
          <p:cNvSpPr txBox="1"/>
          <p:nvPr/>
        </p:nvSpPr>
        <p:spPr>
          <a:xfrm>
            <a:off x="520790" y="804080"/>
            <a:ext cx="14719210" cy="707886"/>
          </a:xfrm>
          <a:prstGeom prst="rect">
            <a:avLst/>
          </a:prstGeom>
          <a:noFill/>
        </p:spPr>
        <p:txBody>
          <a:bodyPr wrap="square" rtlCol="0">
            <a:spAutoFit/>
          </a:bodyPr>
          <a:lstStyle/>
          <a:p>
            <a:r>
              <a:rPr lang="es-MX" sz="4000" b="1" dirty="0">
                <a:latin typeface="Apis" panose="020B0504010101010104" pitchFamily="34" charset="0"/>
                <a:ea typeface="Apis" panose="020B0504010101010104" pitchFamily="34" charset="0"/>
                <a:cs typeface="Apis" panose="020B0504010101010104" pitchFamily="34" charset="0"/>
              </a:rPr>
              <a:t> Factores de estructurales que explican la insuficiencia</a:t>
            </a:r>
            <a:endParaRPr lang="es-CO" sz="4000" b="1" dirty="0">
              <a:latin typeface="Apis" panose="020B0504010101010104" pitchFamily="34" charset="0"/>
            </a:endParaRPr>
          </a:p>
        </p:txBody>
      </p:sp>
    </p:spTree>
    <p:extLst>
      <p:ext uri="{BB962C8B-B14F-4D97-AF65-F5344CB8AC3E}">
        <p14:creationId xmlns:p14="http://schemas.microsoft.com/office/powerpoint/2010/main" val="121846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C4CC5-A03F-0487-14AC-2865E28D81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9F7754E-01F4-07CE-3B2F-C60D18D9557A}"/>
              </a:ext>
            </a:extLst>
          </p:cNvPr>
          <p:cNvGrpSpPr/>
          <p:nvPr/>
        </p:nvGrpSpPr>
        <p:grpSpPr>
          <a:xfrm rot="-5400000">
            <a:off x="-4540188" y="4540188"/>
            <a:ext cx="10287000" cy="1206624"/>
            <a:chOff x="0" y="0"/>
            <a:chExt cx="2709333" cy="317794"/>
          </a:xfrm>
        </p:grpSpPr>
        <p:sp>
          <p:nvSpPr>
            <p:cNvPr id="3" name="Freeform 3">
              <a:extLst>
                <a:ext uri="{FF2B5EF4-FFF2-40B4-BE49-F238E27FC236}">
                  <a16:creationId xmlns:a16="http://schemas.microsoft.com/office/drawing/2014/main" id="{BBF57CF0-E6EE-9012-5CCB-04E602854173}"/>
                </a:ext>
              </a:extLst>
            </p:cNvPr>
            <p:cNvSpPr/>
            <p:nvPr/>
          </p:nvSpPr>
          <p:spPr>
            <a:xfrm>
              <a:off x="0" y="0"/>
              <a:ext cx="2709333" cy="317794"/>
            </a:xfrm>
            <a:custGeom>
              <a:avLst/>
              <a:gdLst/>
              <a:ahLst/>
              <a:cxnLst/>
              <a:rect l="l" t="t" r="r" b="b"/>
              <a:pathLst>
                <a:path w="2709333" h="317794">
                  <a:moveTo>
                    <a:pt x="0" y="0"/>
                  </a:moveTo>
                  <a:lnTo>
                    <a:pt x="2709333" y="0"/>
                  </a:lnTo>
                  <a:lnTo>
                    <a:pt x="2709333" y="317794"/>
                  </a:lnTo>
                  <a:lnTo>
                    <a:pt x="0" y="317794"/>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B0579F22-B6C2-AA97-F165-5BF5843D3D49}"/>
                </a:ext>
              </a:extLst>
            </p:cNvPr>
            <p:cNvSpPr txBox="1"/>
            <p:nvPr/>
          </p:nvSpPr>
          <p:spPr>
            <a:xfrm>
              <a:off x="0" y="-28575"/>
              <a:ext cx="2709333" cy="346369"/>
            </a:xfrm>
            <a:prstGeom prst="rect">
              <a:avLst/>
            </a:prstGeom>
          </p:spPr>
          <p:txBody>
            <a:bodyPr lIns="50800" tIns="50800" rIns="50800" bIns="50800" rtlCol="0" anchor="ctr"/>
            <a:lstStyle/>
            <a:p>
              <a:pPr algn="ctr">
                <a:lnSpc>
                  <a:spcPts val="2730"/>
                </a:lnSpc>
              </a:pPr>
              <a:endParaRPr/>
            </a:p>
          </p:txBody>
        </p:sp>
      </p:grpSp>
      <p:grpSp>
        <p:nvGrpSpPr>
          <p:cNvPr id="5" name="Group 5">
            <a:extLst>
              <a:ext uri="{FF2B5EF4-FFF2-40B4-BE49-F238E27FC236}">
                <a16:creationId xmlns:a16="http://schemas.microsoft.com/office/drawing/2014/main" id="{615D2491-95EF-38EC-3380-ADB592B7FC29}"/>
              </a:ext>
            </a:extLst>
          </p:cNvPr>
          <p:cNvGrpSpPr/>
          <p:nvPr/>
        </p:nvGrpSpPr>
        <p:grpSpPr>
          <a:xfrm>
            <a:off x="1206624" y="1391165"/>
            <a:ext cx="6733923" cy="7504671"/>
            <a:chOff x="0" y="0"/>
            <a:chExt cx="729324" cy="812800"/>
          </a:xfrm>
        </p:grpSpPr>
        <p:sp>
          <p:nvSpPr>
            <p:cNvPr id="6" name="Freeform 6">
              <a:extLst>
                <a:ext uri="{FF2B5EF4-FFF2-40B4-BE49-F238E27FC236}">
                  <a16:creationId xmlns:a16="http://schemas.microsoft.com/office/drawing/2014/main" id="{805C93DC-74C8-D40E-AD5E-CD8006EF580C}"/>
                </a:ext>
              </a:extLst>
            </p:cNvPr>
            <p:cNvSpPr/>
            <p:nvPr/>
          </p:nvSpPr>
          <p:spPr>
            <a:xfrm>
              <a:off x="0" y="0"/>
              <a:ext cx="729324" cy="812800"/>
            </a:xfrm>
            <a:custGeom>
              <a:avLst/>
              <a:gdLst/>
              <a:ahLst/>
              <a:cxnLst/>
              <a:rect l="l" t="t" r="r" b="b"/>
              <a:pathLst>
                <a:path w="729324" h="812800">
                  <a:moveTo>
                    <a:pt x="0" y="0"/>
                  </a:moveTo>
                  <a:lnTo>
                    <a:pt x="729324" y="0"/>
                  </a:lnTo>
                  <a:lnTo>
                    <a:pt x="729324" y="812800"/>
                  </a:lnTo>
                  <a:lnTo>
                    <a:pt x="0" y="812800"/>
                  </a:lnTo>
                  <a:close/>
                </a:path>
              </a:pathLst>
            </a:custGeom>
            <a:blipFill>
              <a:blip r:embed="rId2"/>
              <a:stretch>
                <a:fillRect l="-5722" r="-5722"/>
              </a:stretch>
            </a:blipFill>
          </p:spPr>
          <p:txBody>
            <a:bodyPr/>
            <a:lstStyle/>
            <a:p>
              <a:endParaRPr lang="es-CO"/>
            </a:p>
          </p:txBody>
        </p:sp>
      </p:grpSp>
      <p:sp>
        <p:nvSpPr>
          <p:cNvPr id="7" name="TextBox 7">
            <a:extLst>
              <a:ext uri="{FF2B5EF4-FFF2-40B4-BE49-F238E27FC236}">
                <a16:creationId xmlns:a16="http://schemas.microsoft.com/office/drawing/2014/main" id="{F3CB4F4F-8500-4B92-63BF-E44340621353}"/>
              </a:ext>
            </a:extLst>
          </p:cNvPr>
          <p:cNvSpPr txBox="1"/>
          <p:nvPr/>
        </p:nvSpPr>
        <p:spPr>
          <a:xfrm>
            <a:off x="8320182" y="7695413"/>
            <a:ext cx="7910418" cy="1002886"/>
          </a:xfrm>
          <a:prstGeom prst="rect">
            <a:avLst/>
          </a:prstGeom>
        </p:spPr>
        <p:txBody>
          <a:bodyPr wrap="square" lIns="0" tIns="0" rIns="0" bIns="0" rtlCol="0" anchor="t">
            <a:spAutoFit/>
          </a:bodyPr>
          <a:lstStyle/>
          <a:p>
            <a:pPr algn="l">
              <a:lnSpc>
                <a:spcPts val="4047"/>
              </a:lnSpc>
            </a:pPr>
            <a:r>
              <a:rPr lang="en-US" sz="2891" b="1" dirty="0">
                <a:solidFill>
                  <a:srgbClr val="FFC054"/>
                </a:solidFill>
                <a:latin typeface="Inter Medium"/>
                <a:ea typeface="Inter Medium"/>
                <a:cs typeface="Inter Medium"/>
                <a:sym typeface="Inter Medium"/>
              </a:rPr>
              <a:t>Diana Cárdenas, Paul Díaz, Johana Florez, Daniela Zuluaga</a:t>
            </a:r>
          </a:p>
        </p:txBody>
      </p:sp>
      <p:sp>
        <p:nvSpPr>
          <p:cNvPr id="8" name="TextBox 8">
            <a:extLst>
              <a:ext uri="{FF2B5EF4-FFF2-40B4-BE49-F238E27FC236}">
                <a16:creationId xmlns:a16="http://schemas.microsoft.com/office/drawing/2014/main" id="{1ABFA842-6DDF-EB88-18D4-6B7A7FC9DD83}"/>
              </a:ext>
            </a:extLst>
          </p:cNvPr>
          <p:cNvSpPr txBox="1"/>
          <p:nvPr/>
        </p:nvSpPr>
        <p:spPr>
          <a:xfrm>
            <a:off x="8091076" y="3042332"/>
            <a:ext cx="7588027" cy="2685621"/>
          </a:xfrm>
          <a:prstGeom prst="rect">
            <a:avLst/>
          </a:prstGeom>
        </p:spPr>
        <p:txBody>
          <a:bodyPr lIns="0" tIns="0" rIns="0" bIns="0" rtlCol="0" anchor="t">
            <a:spAutoFit/>
          </a:bodyPr>
          <a:lstStyle/>
          <a:p>
            <a:pPr algn="l">
              <a:lnSpc>
                <a:spcPts val="10247"/>
              </a:lnSpc>
            </a:pPr>
            <a:r>
              <a:rPr lang="en-US" sz="10786" spc="-377">
                <a:solidFill>
                  <a:srgbClr val="000000"/>
                </a:solidFill>
                <a:latin typeface="Red Hat Display"/>
                <a:ea typeface="Red Hat Display"/>
                <a:cs typeface="Red Hat Display"/>
                <a:sym typeface="Red Hat Display"/>
              </a:rPr>
              <a:t>Presupuesto  máximos</a:t>
            </a:r>
          </a:p>
        </p:txBody>
      </p:sp>
    </p:spTree>
    <p:extLst>
      <p:ext uri="{BB962C8B-B14F-4D97-AF65-F5344CB8AC3E}">
        <p14:creationId xmlns:p14="http://schemas.microsoft.com/office/powerpoint/2010/main" val="333804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650627" cy="10287000"/>
            <a:chOff x="0" y="0"/>
            <a:chExt cx="854383" cy="1016000"/>
          </a:xfrm>
        </p:grpSpPr>
        <p:sp>
          <p:nvSpPr>
            <p:cNvPr id="3" name="Freeform 3"/>
            <p:cNvSpPr/>
            <p:nvPr/>
          </p:nvSpPr>
          <p:spPr>
            <a:xfrm>
              <a:off x="0" y="0"/>
              <a:ext cx="854383" cy="1016000"/>
            </a:xfrm>
            <a:custGeom>
              <a:avLst/>
              <a:gdLst/>
              <a:ahLst/>
              <a:cxnLst/>
              <a:rect l="l" t="t" r="r" b="b"/>
              <a:pathLst>
                <a:path w="854383" h="1016000">
                  <a:moveTo>
                    <a:pt x="0" y="0"/>
                  </a:moveTo>
                  <a:lnTo>
                    <a:pt x="854383" y="0"/>
                  </a:lnTo>
                  <a:lnTo>
                    <a:pt x="854383" y="1016000"/>
                  </a:lnTo>
                  <a:lnTo>
                    <a:pt x="0" y="1016000"/>
                  </a:lnTo>
                  <a:close/>
                </a:path>
              </a:pathLst>
            </a:custGeom>
            <a:blipFill>
              <a:blip r:embed="rId2"/>
              <a:stretch>
                <a:fillRect l="-24491" r="-53994"/>
              </a:stretch>
            </a:blipFill>
          </p:spPr>
          <p:txBody>
            <a:bodyPr/>
            <a:lstStyle/>
            <a:p>
              <a:endParaRPr lang="es-CO"/>
            </a:p>
          </p:txBody>
        </p:sp>
      </p:grpSp>
      <p:sp>
        <p:nvSpPr>
          <p:cNvPr id="4" name="TextBox 4"/>
          <p:cNvSpPr txBox="1"/>
          <p:nvPr/>
        </p:nvSpPr>
        <p:spPr>
          <a:xfrm>
            <a:off x="9855305" y="5048250"/>
            <a:ext cx="7403995" cy="4006850"/>
          </a:xfrm>
          <a:prstGeom prst="rect">
            <a:avLst/>
          </a:prstGeom>
        </p:spPr>
        <p:txBody>
          <a:bodyPr lIns="0" tIns="0" rIns="0" bIns="0" rtlCol="0" anchor="t">
            <a:spAutoFit/>
          </a:bodyPr>
          <a:lstStyle/>
          <a:p>
            <a:pPr marL="539749" lvl="1" indent="-269875" algn="l">
              <a:lnSpc>
                <a:spcPts val="3999"/>
              </a:lnSpc>
              <a:buFont typeface="Arial"/>
              <a:buChar char="•"/>
            </a:pPr>
            <a:r>
              <a:rPr lang="en-US" sz="2499" u="sng">
                <a:solidFill>
                  <a:srgbClr val="000000"/>
                </a:solidFill>
                <a:latin typeface="Inter"/>
                <a:ea typeface="Inter"/>
                <a:cs typeface="Inter"/>
                <a:sym typeface="Inter"/>
              </a:rPr>
              <a:t>Mecanismos de financiación</a:t>
            </a:r>
          </a:p>
          <a:p>
            <a:pPr marL="539749" lvl="1" indent="-269875" algn="l">
              <a:lnSpc>
                <a:spcPts val="3999"/>
              </a:lnSpc>
              <a:buFont typeface="Arial"/>
              <a:buChar char="•"/>
            </a:pPr>
            <a:r>
              <a:rPr lang="en-US" sz="2499" u="sng">
                <a:solidFill>
                  <a:srgbClr val="000000"/>
                </a:solidFill>
                <a:latin typeface="Inter"/>
                <a:ea typeface="Inter"/>
                <a:cs typeface="Inter"/>
                <a:sym typeface="Inter"/>
              </a:rPr>
              <a:t>Presupuesto Máximos</a:t>
            </a:r>
          </a:p>
          <a:p>
            <a:pPr marL="539749" lvl="1" indent="-269875" algn="l">
              <a:lnSpc>
                <a:spcPts val="3999"/>
              </a:lnSpc>
              <a:buFont typeface="Arial"/>
              <a:buChar char="•"/>
            </a:pPr>
            <a:r>
              <a:rPr lang="en-US" sz="2499" u="sng">
                <a:solidFill>
                  <a:srgbClr val="000000"/>
                </a:solidFill>
                <a:latin typeface="Inter"/>
                <a:ea typeface="Inter"/>
                <a:cs typeface="Inter"/>
                <a:sym typeface="Inter"/>
              </a:rPr>
              <a:t>Descriptivas </a:t>
            </a:r>
          </a:p>
          <a:p>
            <a:pPr marL="539750" lvl="1" indent="-269875" algn="l">
              <a:lnSpc>
                <a:spcPts val="4000"/>
              </a:lnSpc>
              <a:buFont typeface="Arial"/>
              <a:buChar char="•"/>
            </a:pPr>
            <a:r>
              <a:rPr lang="en-US" sz="2500" u="sng">
                <a:solidFill>
                  <a:srgbClr val="000000"/>
                </a:solidFill>
                <a:latin typeface="Inter"/>
                <a:ea typeface="Inter"/>
                <a:cs typeface="Inter"/>
                <a:sym typeface="Inter"/>
              </a:rPr>
              <a:t>Estimaciones</a:t>
            </a:r>
          </a:p>
          <a:p>
            <a:pPr marL="539749" lvl="1" indent="-269875" algn="l">
              <a:lnSpc>
                <a:spcPts val="3999"/>
              </a:lnSpc>
              <a:buFont typeface="Arial"/>
              <a:buChar char="•"/>
            </a:pPr>
            <a:r>
              <a:rPr lang="en-US" sz="2499" u="sng">
                <a:solidFill>
                  <a:srgbClr val="000000"/>
                </a:solidFill>
                <a:latin typeface="Inter"/>
                <a:ea typeface="Inter"/>
                <a:cs typeface="Inter"/>
                <a:sym typeface="Inter"/>
              </a:rPr>
              <a:t>Regulación y operación</a:t>
            </a:r>
          </a:p>
          <a:p>
            <a:pPr marL="539749" lvl="1" indent="-269875" algn="l">
              <a:lnSpc>
                <a:spcPts val="3999"/>
              </a:lnSpc>
              <a:buFont typeface="Arial"/>
              <a:buChar char="•"/>
            </a:pPr>
            <a:r>
              <a:rPr lang="en-US" sz="2499" u="sng">
                <a:solidFill>
                  <a:srgbClr val="000000"/>
                </a:solidFill>
                <a:latin typeface="Inter"/>
                <a:ea typeface="Inter"/>
                <a:cs typeface="Inter"/>
                <a:sym typeface="Inter"/>
              </a:rPr>
              <a:t>Retos futuros</a:t>
            </a:r>
          </a:p>
          <a:p>
            <a:pPr marL="539750" lvl="1" indent="-269875" algn="l">
              <a:lnSpc>
                <a:spcPts val="4000"/>
              </a:lnSpc>
              <a:buFont typeface="Arial"/>
              <a:buChar char="•"/>
            </a:pPr>
            <a:r>
              <a:rPr lang="en-US" sz="2500" u="sng">
                <a:solidFill>
                  <a:srgbClr val="000000"/>
                </a:solidFill>
                <a:latin typeface="Inter"/>
                <a:ea typeface="Inter"/>
                <a:cs typeface="Inter"/>
                <a:sym typeface="Inter"/>
              </a:rPr>
              <a:t>Recomendaciones</a:t>
            </a:r>
          </a:p>
          <a:p>
            <a:pPr algn="l">
              <a:lnSpc>
                <a:spcPts val="4000"/>
              </a:lnSpc>
            </a:pPr>
            <a:endParaRPr lang="en-US" sz="2500" u="sng">
              <a:solidFill>
                <a:srgbClr val="000000"/>
              </a:solidFill>
              <a:latin typeface="Inter"/>
              <a:ea typeface="Inter"/>
              <a:cs typeface="Inter"/>
              <a:sym typeface="Inter"/>
            </a:endParaRPr>
          </a:p>
        </p:txBody>
      </p:sp>
      <p:grpSp>
        <p:nvGrpSpPr>
          <p:cNvPr id="5" name="Group 5"/>
          <p:cNvGrpSpPr/>
          <p:nvPr/>
        </p:nvGrpSpPr>
        <p:grpSpPr>
          <a:xfrm>
            <a:off x="9855305" y="2256410"/>
            <a:ext cx="7403995" cy="2260449"/>
            <a:chOff x="0" y="0"/>
            <a:chExt cx="9871994" cy="3013932"/>
          </a:xfrm>
        </p:grpSpPr>
        <p:sp>
          <p:nvSpPr>
            <p:cNvPr id="6" name="TextBox 6"/>
            <p:cNvSpPr txBox="1"/>
            <p:nvPr/>
          </p:nvSpPr>
          <p:spPr>
            <a:xfrm>
              <a:off x="0" y="95250"/>
              <a:ext cx="9871994" cy="1928283"/>
            </a:xfrm>
            <a:prstGeom prst="rect">
              <a:avLst/>
            </a:prstGeom>
          </p:spPr>
          <p:txBody>
            <a:bodyPr lIns="0" tIns="0" rIns="0" bIns="0" rtlCol="0" anchor="t">
              <a:spAutoFit/>
            </a:bodyPr>
            <a:lstStyle/>
            <a:p>
              <a:pPr marL="0" lvl="0" indent="0" algn="l">
                <a:lnSpc>
                  <a:spcPts val="10999"/>
                </a:lnSpc>
              </a:pPr>
              <a:r>
                <a:rPr lang="en-US" sz="9999" u="none" spc="-199">
                  <a:solidFill>
                    <a:srgbClr val="000000"/>
                  </a:solidFill>
                  <a:latin typeface="Red Hat Display"/>
                  <a:ea typeface="Red Hat Display"/>
                  <a:cs typeface="Red Hat Display"/>
                  <a:sym typeface="Red Hat Display"/>
                </a:rPr>
                <a:t>Agenda</a:t>
              </a:r>
            </a:p>
          </p:txBody>
        </p:sp>
        <p:sp>
          <p:nvSpPr>
            <p:cNvPr id="7" name="TextBox 7"/>
            <p:cNvSpPr txBox="1"/>
            <p:nvPr/>
          </p:nvSpPr>
          <p:spPr>
            <a:xfrm>
              <a:off x="0" y="2467409"/>
              <a:ext cx="9871994" cy="546523"/>
            </a:xfrm>
            <a:prstGeom prst="rect">
              <a:avLst/>
            </a:prstGeom>
          </p:spPr>
          <p:txBody>
            <a:bodyPr lIns="0" tIns="0" rIns="0" bIns="0" rtlCol="0" anchor="t">
              <a:spAutoFit/>
            </a:bodyPr>
            <a:lstStyle/>
            <a:p>
              <a:pPr marL="0" lvl="0" indent="0" algn="l">
                <a:lnSpc>
                  <a:spcPts val="3380"/>
                </a:lnSpc>
                <a:spcBef>
                  <a:spcPct val="0"/>
                </a:spcBef>
              </a:pPr>
              <a:r>
                <a:rPr lang="en-US" sz="2600" b="1">
                  <a:solidFill>
                    <a:srgbClr val="000000"/>
                  </a:solidFill>
                  <a:latin typeface="Inter Semi-Bold"/>
                  <a:ea typeface="Inter Semi-Bold"/>
                  <a:cs typeface="Inter Semi-Bold"/>
                  <a:sym typeface="Inter Semi-Bold"/>
                </a:rPr>
                <a:t>Qué se va cubrir</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911403" y="3930428"/>
            <a:ext cx="2930128" cy="5440430"/>
            <a:chOff x="-1366834" y="0"/>
            <a:chExt cx="3906837" cy="7253907"/>
          </a:xfrm>
        </p:grpSpPr>
        <p:sp>
          <p:nvSpPr>
            <p:cNvPr id="4" name="TextBox 4"/>
            <p:cNvSpPr txBox="1"/>
            <p:nvPr/>
          </p:nvSpPr>
          <p:spPr>
            <a:xfrm>
              <a:off x="-1366834" y="2631103"/>
              <a:ext cx="3906837" cy="4622804"/>
            </a:xfrm>
            <a:prstGeom prst="rect">
              <a:avLst/>
            </a:prstGeom>
          </p:spPr>
          <p:txBody>
            <a:bodyPr wrap="square" lIns="0" tIns="0" rIns="0" bIns="0" rtlCol="0" anchor="t">
              <a:spAutoFit/>
            </a:bodyPr>
            <a:lstStyle/>
            <a:p>
              <a:pPr marL="0" lvl="0" indent="0" algn="l">
                <a:lnSpc>
                  <a:spcPts val="3380"/>
                </a:lnSpc>
                <a:spcBef>
                  <a:spcPct val="0"/>
                </a:spcBef>
              </a:pPr>
              <a:r>
                <a:rPr lang="es-CO" sz="2600" b="1" dirty="0">
                  <a:solidFill>
                    <a:srgbClr val="000000"/>
                  </a:solidFill>
                  <a:latin typeface="Inter Bold"/>
                  <a:ea typeface="Inter Bold"/>
                  <a:cs typeface="Inter Bold"/>
                  <a:sym typeface="Inter Bold"/>
                </a:rPr>
                <a:t>La programación presupuestal desalineada con el mandato legal y se constituye en obligaciones pendiente del gobierno nacional</a:t>
              </a:r>
            </a:p>
          </p:txBody>
        </p:sp>
        <p:sp>
          <p:nvSpPr>
            <p:cNvPr id="5" name="Freeform 5"/>
            <p:cNvSpPr/>
            <p:nvPr/>
          </p:nvSpPr>
          <p:spPr>
            <a:xfrm>
              <a:off x="1" y="0"/>
              <a:ext cx="1438741" cy="1352417"/>
            </a:xfrm>
            <a:custGeom>
              <a:avLst/>
              <a:gdLst/>
              <a:ahLst/>
              <a:cxnLst/>
              <a:rect l="l" t="t" r="r" b="b"/>
              <a:pathLst>
                <a:path w="1438741" h="1352417">
                  <a:moveTo>
                    <a:pt x="0" y="0"/>
                  </a:moveTo>
                  <a:lnTo>
                    <a:pt x="1438741" y="0"/>
                  </a:lnTo>
                  <a:lnTo>
                    <a:pt x="1438741" y="1352417"/>
                  </a:lnTo>
                  <a:lnTo>
                    <a:pt x="0" y="13524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grpSp>
      <p:grpSp>
        <p:nvGrpSpPr>
          <p:cNvPr id="10" name="Group 10"/>
          <p:cNvGrpSpPr/>
          <p:nvPr/>
        </p:nvGrpSpPr>
        <p:grpSpPr>
          <a:xfrm>
            <a:off x="1028700" y="3706977"/>
            <a:ext cx="2857500" cy="3556779"/>
            <a:chOff x="0" y="0"/>
            <a:chExt cx="2239964" cy="4742372"/>
          </a:xfrm>
        </p:grpSpPr>
        <p:sp>
          <p:nvSpPr>
            <p:cNvPr id="12" name="TextBox 12"/>
            <p:cNvSpPr txBox="1"/>
            <p:nvPr/>
          </p:nvSpPr>
          <p:spPr>
            <a:xfrm>
              <a:off x="0" y="2444990"/>
              <a:ext cx="2239964" cy="2297382"/>
            </a:xfrm>
            <a:prstGeom prst="rect">
              <a:avLst/>
            </a:prstGeom>
          </p:spPr>
          <p:txBody>
            <a:bodyPr wrap="square" lIns="0" tIns="0" rIns="0" bIns="0" rtlCol="0" anchor="t">
              <a:spAutoFit/>
            </a:bodyPr>
            <a:lstStyle/>
            <a:p>
              <a:pPr marL="0" lvl="0" indent="0" algn="l">
                <a:lnSpc>
                  <a:spcPts val="3380"/>
                </a:lnSpc>
                <a:spcBef>
                  <a:spcPct val="0"/>
                </a:spcBef>
              </a:pPr>
              <a:r>
                <a:rPr lang="es-CO" sz="2600" b="1" dirty="0">
                  <a:solidFill>
                    <a:srgbClr val="000000"/>
                  </a:solidFill>
                  <a:latin typeface="Inter Bold"/>
                  <a:ea typeface="Inter Bold"/>
                  <a:cs typeface="Inter Bold"/>
                  <a:sym typeface="Inter Bold"/>
                </a:rPr>
                <a:t>Metodología de cálculo no se ajustado al mandato Constitucional</a:t>
              </a:r>
            </a:p>
          </p:txBody>
        </p:sp>
        <p:sp>
          <p:nvSpPr>
            <p:cNvPr id="13" name="Freeform 13"/>
            <p:cNvSpPr/>
            <p:nvPr/>
          </p:nvSpPr>
          <p:spPr>
            <a:xfrm>
              <a:off x="0" y="0"/>
              <a:ext cx="1438741" cy="1336721"/>
            </a:xfrm>
            <a:custGeom>
              <a:avLst/>
              <a:gdLst/>
              <a:ahLst/>
              <a:cxnLst/>
              <a:rect l="l" t="t" r="r" b="b"/>
              <a:pathLst>
                <a:path w="1438741" h="1336721">
                  <a:moveTo>
                    <a:pt x="0" y="0"/>
                  </a:moveTo>
                  <a:lnTo>
                    <a:pt x="1438741" y="0"/>
                  </a:lnTo>
                  <a:lnTo>
                    <a:pt x="1438741" y="1336721"/>
                  </a:lnTo>
                  <a:lnTo>
                    <a:pt x="0" y="13367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CO"/>
            </a:p>
          </p:txBody>
        </p:sp>
      </p:grpSp>
      <p:sp>
        <p:nvSpPr>
          <p:cNvPr id="14" name="TextBox 14"/>
          <p:cNvSpPr txBox="1"/>
          <p:nvPr/>
        </p:nvSpPr>
        <p:spPr>
          <a:xfrm>
            <a:off x="1028700" y="1123950"/>
            <a:ext cx="11547873" cy="1422400"/>
          </a:xfrm>
          <a:prstGeom prst="rect">
            <a:avLst/>
          </a:prstGeom>
        </p:spPr>
        <p:txBody>
          <a:bodyPr lIns="0" tIns="0" rIns="0" bIns="0" rtlCol="0" anchor="t">
            <a:spAutoFit/>
          </a:bodyPr>
          <a:lstStyle/>
          <a:p>
            <a:pPr marL="0" lvl="0" indent="0" algn="l">
              <a:lnSpc>
                <a:spcPts val="10999"/>
              </a:lnSpc>
            </a:pPr>
            <a:r>
              <a:rPr lang="en-US" sz="9999" u="none" spc="-199">
                <a:solidFill>
                  <a:srgbClr val="000000"/>
                </a:solidFill>
                <a:latin typeface="Red Hat Display"/>
                <a:ea typeface="Red Hat Display"/>
                <a:cs typeface="Red Hat Display"/>
                <a:sym typeface="Red Hat Display"/>
              </a:rPr>
              <a:t>Mensajes Claves</a:t>
            </a:r>
          </a:p>
        </p:txBody>
      </p:sp>
      <p:sp>
        <p:nvSpPr>
          <p:cNvPr id="15" name="Freeform 27">
            <a:extLst>
              <a:ext uri="{FF2B5EF4-FFF2-40B4-BE49-F238E27FC236}">
                <a16:creationId xmlns:a16="http://schemas.microsoft.com/office/drawing/2014/main" id="{043F647E-8522-3E7F-38DF-C8A714C1908F}"/>
              </a:ext>
            </a:extLst>
          </p:cNvPr>
          <p:cNvSpPr/>
          <p:nvPr/>
        </p:nvSpPr>
        <p:spPr>
          <a:xfrm>
            <a:off x="10466351" y="3868301"/>
            <a:ext cx="806066" cy="1102827"/>
          </a:xfrm>
          <a:custGeom>
            <a:avLst/>
            <a:gdLst/>
            <a:ahLst/>
            <a:cxnLst/>
            <a:rect l="l" t="t" r="r" b="b"/>
            <a:pathLst>
              <a:path w="806066" h="1102827">
                <a:moveTo>
                  <a:pt x="0" y="0"/>
                </a:moveTo>
                <a:lnTo>
                  <a:pt x="806067" y="0"/>
                </a:lnTo>
                <a:lnTo>
                  <a:pt x="806067" y="1102827"/>
                </a:lnTo>
                <a:lnTo>
                  <a:pt x="0" y="1102827"/>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dirty="0"/>
          </a:p>
        </p:txBody>
      </p:sp>
      <p:sp>
        <p:nvSpPr>
          <p:cNvPr id="17" name="CuadroTexto 16">
            <a:extLst>
              <a:ext uri="{FF2B5EF4-FFF2-40B4-BE49-F238E27FC236}">
                <a16:creationId xmlns:a16="http://schemas.microsoft.com/office/drawing/2014/main" id="{58898549-3DDE-74EA-93E7-41447501A25F}"/>
              </a:ext>
            </a:extLst>
          </p:cNvPr>
          <p:cNvSpPr txBox="1"/>
          <p:nvPr/>
        </p:nvSpPr>
        <p:spPr>
          <a:xfrm>
            <a:off x="9982200" y="5903755"/>
            <a:ext cx="3048000" cy="2680670"/>
          </a:xfrm>
          <a:prstGeom prst="rect">
            <a:avLst/>
          </a:prstGeom>
          <a:noFill/>
        </p:spPr>
        <p:txBody>
          <a:bodyPr wrap="square">
            <a:spAutoFit/>
          </a:bodyPr>
          <a:lstStyle/>
          <a:p>
            <a:pPr marL="0" lvl="0" indent="0" algn="l">
              <a:lnSpc>
                <a:spcPts val="3380"/>
              </a:lnSpc>
              <a:spcBef>
                <a:spcPct val="0"/>
              </a:spcBef>
            </a:pPr>
            <a:r>
              <a:rPr lang="es-CO" sz="2400" b="1" dirty="0">
                <a:solidFill>
                  <a:srgbClr val="000000"/>
                </a:solidFill>
                <a:latin typeface="Inter Bold"/>
                <a:ea typeface="Inter Bold"/>
                <a:cs typeface="Inter Bold"/>
                <a:sym typeface="Inter Bold"/>
              </a:rPr>
              <a:t>El acceso a la innovación está limitado por reglas confusas de financiamiento y operación</a:t>
            </a:r>
            <a:r>
              <a:rPr lang="en-US" sz="2400" b="1" dirty="0">
                <a:solidFill>
                  <a:srgbClr val="000000"/>
                </a:solidFill>
                <a:latin typeface="Inter Bold"/>
                <a:ea typeface="Inter Bold"/>
                <a:cs typeface="Inter Bold"/>
                <a:sym typeface="Inter Bold"/>
              </a:rPr>
              <a:t>n</a:t>
            </a:r>
          </a:p>
        </p:txBody>
      </p:sp>
      <p:sp>
        <p:nvSpPr>
          <p:cNvPr id="3" name="Freeform 18">
            <a:extLst>
              <a:ext uri="{FF2B5EF4-FFF2-40B4-BE49-F238E27FC236}">
                <a16:creationId xmlns:a16="http://schemas.microsoft.com/office/drawing/2014/main" id="{B8D01664-2645-2549-3652-DD50F83D929F}"/>
              </a:ext>
            </a:extLst>
          </p:cNvPr>
          <p:cNvSpPr/>
          <p:nvPr/>
        </p:nvSpPr>
        <p:spPr>
          <a:xfrm>
            <a:off x="14579748" y="3930428"/>
            <a:ext cx="830128" cy="1102827"/>
          </a:xfrm>
          <a:custGeom>
            <a:avLst/>
            <a:gdLst/>
            <a:ahLst/>
            <a:cxnLst/>
            <a:rect l="l" t="t" r="r" b="b"/>
            <a:pathLst>
              <a:path w="830128" h="1102827">
                <a:moveTo>
                  <a:pt x="0" y="0"/>
                </a:moveTo>
                <a:lnTo>
                  <a:pt x="830128" y="0"/>
                </a:lnTo>
                <a:lnTo>
                  <a:pt x="830128" y="1102827"/>
                </a:lnTo>
                <a:lnTo>
                  <a:pt x="0" y="1102827"/>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11" name="CuadroTexto 10">
            <a:extLst>
              <a:ext uri="{FF2B5EF4-FFF2-40B4-BE49-F238E27FC236}">
                <a16:creationId xmlns:a16="http://schemas.microsoft.com/office/drawing/2014/main" id="{2EE6CEF3-BD81-6330-9473-066DD2C221C6}"/>
              </a:ext>
            </a:extLst>
          </p:cNvPr>
          <p:cNvSpPr txBox="1"/>
          <p:nvPr/>
        </p:nvSpPr>
        <p:spPr>
          <a:xfrm>
            <a:off x="13716000" y="5143500"/>
            <a:ext cx="3886200" cy="4860754"/>
          </a:xfrm>
          <a:prstGeom prst="rect">
            <a:avLst/>
          </a:prstGeom>
          <a:noFill/>
        </p:spPr>
        <p:txBody>
          <a:bodyPr wrap="square">
            <a:spAutoFit/>
          </a:bodyPr>
          <a:lstStyle/>
          <a:p>
            <a:pPr marL="0" lvl="0" indent="0" algn="l">
              <a:lnSpc>
                <a:spcPts val="3380"/>
              </a:lnSpc>
              <a:spcBef>
                <a:spcPct val="0"/>
              </a:spcBef>
            </a:pPr>
            <a:r>
              <a:rPr lang="es-CO" sz="2400" b="1" dirty="0">
                <a:solidFill>
                  <a:srgbClr val="000000"/>
                </a:solidFill>
                <a:latin typeface="Inter Bold"/>
                <a:ea typeface="Inter Bold"/>
                <a:cs typeface="Inter Bold"/>
                <a:sym typeface="Inter Bold"/>
              </a:rPr>
              <a:t>El costo de medicamentos para pacientes de enfermedades huérfanas se ha estigmatizado. Este ítem de gasto no es el que tiene  mayor impacto en presupuestos máximos. Se están poniendo barreras de acceso cuando la solidaridad con esa población debería ser prioritaria.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7467600" cy="2247900"/>
            <a:chOff x="0" y="0"/>
            <a:chExt cx="2126871" cy="720126"/>
          </a:xfrm>
        </p:grpSpPr>
        <p:sp>
          <p:nvSpPr>
            <p:cNvPr id="3" name="Freeform 3"/>
            <p:cNvSpPr/>
            <p:nvPr/>
          </p:nvSpPr>
          <p:spPr>
            <a:xfrm>
              <a:off x="0" y="0"/>
              <a:ext cx="2126871" cy="720126"/>
            </a:xfrm>
            <a:custGeom>
              <a:avLst/>
              <a:gdLst/>
              <a:ahLst/>
              <a:cxnLst/>
              <a:rect l="l" t="t" r="r" b="b"/>
              <a:pathLst>
                <a:path w="2126871" h="720126">
                  <a:moveTo>
                    <a:pt x="0" y="0"/>
                  </a:moveTo>
                  <a:lnTo>
                    <a:pt x="2126871" y="0"/>
                  </a:lnTo>
                  <a:lnTo>
                    <a:pt x="2126871" y="720126"/>
                  </a:lnTo>
                  <a:lnTo>
                    <a:pt x="0" y="720126"/>
                  </a:lnTo>
                  <a:close/>
                </a:path>
              </a:pathLst>
            </a:custGeom>
            <a:solidFill>
              <a:srgbClr val="FFC054"/>
            </a:solidFill>
          </p:spPr>
          <p:txBody>
            <a:bodyPr/>
            <a:lstStyle/>
            <a:p>
              <a:endParaRPr lang="es-CO"/>
            </a:p>
          </p:txBody>
        </p:sp>
        <p:sp>
          <p:nvSpPr>
            <p:cNvPr id="4" name="TextBox 4"/>
            <p:cNvSpPr txBox="1"/>
            <p:nvPr/>
          </p:nvSpPr>
          <p:spPr>
            <a:xfrm>
              <a:off x="0" y="-19050"/>
              <a:ext cx="2126871" cy="739176"/>
            </a:xfrm>
            <a:prstGeom prst="rect">
              <a:avLst/>
            </a:prstGeom>
          </p:spPr>
          <p:txBody>
            <a:bodyPr lIns="50800" tIns="50800" rIns="50800" bIns="50800" rtlCol="0" anchor="ctr"/>
            <a:lstStyle/>
            <a:p>
              <a:pPr algn="ctr">
                <a:lnSpc>
                  <a:spcPts val="2730"/>
                </a:lnSpc>
              </a:pPr>
              <a:endParaRPr/>
            </a:p>
          </p:txBody>
        </p:sp>
      </p:grpSp>
      <p:sp>
        <p:nvSpPr>
          <p:cNvPr id="6" name="TextBox 6"/>
          <p:cNvSpPr txBox="1"/>
          <p:nvPr/>
        </p:nvSpPr>
        <p:spPr>
          <a:xfrm>
            <a:off x="263025" y="451257"/>
            <a:ext cx="7046763" cy="1496068"/>
          </a:xfrm>
          <a:prstGeom prst="rect">
            <a:avLst/>
          </a:prstGeom>
        </p:spPr>
        <p:txBody>
          <a:bodyPr lIns="0" tIns="0" rIns="0" bIns="0" rtlCol="0" anchor="t">
            <a:spAutoFit/>
          </a:bodyPr>
          <a:lstStyle/>
          <a:p>
            <a:pPr algn="l">
              <a:lnSpc>
                <a:spcPts val="5940"/>
              </a:lnSpc>
            </a:pPr>
            <a:r>
              <a:rPr lang="en-US" sz="5400" spc="-108">
                <a:solidFill>
                  <a:srgbClr val="000000"/>
                </a:solidFill>
                <a:latin typeface="Red Hat Display"/>
                <a:ea typeface="Red Hat Display"/>
                <a:cs typeface="Red Hat Display"/>
                <a:sym typeface="Red Hat Display"/>
              </a:rPr>
              <a:t>Mecanismos de  </a:t>
            </a:r>
          </a:p>
          <a:p>
            <a:pPr marL="0" lvl="0" indent="0" algn="l">
              <a:lnSpc>
                <a:spcPts val="5720"/>
              </a:lnSpc>
            </a:pPr>
            <a:r>
              <a:rPr lang="en-US" sz="5200" spc="-104">
                <a:solidFill>
                  <a:srgbClr val="000000"/>
                </a:solidFill>
                <a:latin typeface="Red Hat Display"/>
                <a:ea typeface="Red Hat Display"/>
                <a:cs typeface="Red Hat Display"/>
                <a:sym typeface="Red Hat Display"/>
              </a:rPr>
              <a:t>financiación</a:t>
            </a:r>
          </a:p>
        </p:txBody>
      </p:sp>
      <p:sp>
        <p:nvSpPr>
          <p:cNvPr id="7" name="TextBox 7"/>
          <p:cNvSpPr txBox="1"/>
          <p:nvPr/>
        </p:nvSpPr>
        <p:spPr>
          <a:xfrm>
            <a:off x="8610600" y="412227"/>
            <a:ext cx="8853686" cy="1363980"/>
          </a:xfrm>
          <a:prstGeom prst="rect">
            <a:avLst/>
          </a:prstGeom>
        </p:spPr>
        <p:txBody>
          <a:bodyPr lIns="0" tIns="0" rIns="0" bIns="0" rtlCol="0" anchor="t">
            <a:spAutoFit/>
          </a:bodyPr>
          <a:lstStyle/>
          <a:p>
            <a:pPr algn="ctr">
              <a:lnSpc>
                <a:spcPts val="2730"/>
              </a:lnSpc>
              <a:spcBef>
                <a:spcPct val="0"/>
              </a:spcBef>
            </a:pPr>
            <a:r>
              <a:rPr lang="es-CO" sz="2100" dirty="0">
                <a:solidFill>
                  <a:srgbClr val="000000"/>
                </a:solidFill>
                <a:latin typeface="Inter"/>
                <a:ea typeface="Inter"/>
                <a:cs typeface="Inter"/>
                <a:sym typeface="Inter"/>
              </a:rPr>
              <a:t>El Estado debe regular y financiar sosteniblemente los servicios de salud para atender las necesidades de la población. Actualmente, se gestionan tres mecanismos: aseguramiento social, recobros individuales y presupuestos máximos, y exclusiones.</a:t>
            </a:r>
          </a:p>
        </p:txBody>
      </p:sp>
      <p:pic>
        <p:nvPicPr>
          <p:cNvPr id="9" name="Imagen 8">
            <a:extLst>
              <a:ext uri="{FF2B5EF4-FFF2-40B4-BE49-F238E27FC236}">
                <a16:creationId xmlns:a16="http://schemas.microsoft.com/office/drawing/2014/main" id="{B0506C0B-309F-D506-C762-BD326033A5EB}"/>
              </a:ext>
            </a:extLst>
          </p:cNvPr>
          <p:cNvPicPr>
            <a:picLocks noChangeAspect="1"/>
          </p:cNvPicPr>
          <p:nvPr/>
        </p:nvPicPr>
        <p:blipFill>
          <a:blip r:embed="rId2"/>
          <a:stretch>
            <a:fillRect/>
          </a:stretch>
        </p:blipFill>
        <p:spPr>
          <a:xfrm>
            <a:off x="1524000" y="2699157"/>
            <a:ext cx="13881795" cy="704758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600927" cy="1847233"/>
            <a:chOff x="0" y="0"/>
            <a:chExt cx="2265265" cy="486514"/>
          </a:xfrm>
        </p:grpSpPr>
        <p:sp>
          <p:nvSpPr>
            <p:cNvPr id="3" name="Freeform 3"/>
            <p:cNvSpPr/>
            <p:nvPr/>
          </p:nvSpPr>
          <p:spPr>
            <a:xfrm>
              <a:off x="0" y="0"/>
              <a:ext cx="2265265" cy="486514"/>
            </a:xfrm>
            <a:custGeom>
              <a:avLst/>
              <a:gdLst/>
              <a:ahLst/>
              <a:cxnLst/>
              <a:rect l="l" t="t" r="r" b="b"/>
              <a:pathLst>
                <a:path w="2265265" h="486514">
                  <a:moveTo>
                    <a:pt x="0" y="0"/>
                  </a:moveTo>
                  <a:lnTo>
                    <a:pt x="2265265" y="0"/>
                  </a:lnTo>
                  <a:lnTo>
                    <a:pt x="2265265" y="486514"/>
                  </a:lnTo>
                  <a:lnTo>
                    <a:pt x="0" y="486514"/>
                  </a:lnTo>
                  <a:close/>
                </a:path>
              </a:pathLst>
            </a:custGeom>
            <a:solidFill>
              <a:srgbClr val="FFC054"/>
            </a:solidFill>
          </p:spPr>
          <p:txBody>
            <a:bodyPr/>
            <a:lstStyle/>
            <a:p>
              <a:endParaRPr lang="es-CO"/>
            </a:p>
          </p:txBody>
        </p:sp>
        <p:sp>
          <p:nvSpPr>
            <p:cNvPr id="4" name="TextBox 4"/>
            <p:cNvSpPr txBox="1"/>
            <p:nvPr/>
          </p:nvSpPr>
          <p:spPr>
            <a:xfrm>
              <a:off x="0" y="-19050"/>
              <a:ext cx="2265265" cy="505564"/>
            </a:xfrm>
            <a:prstGeom prst="rect">
              <a:avLst/>
            </a:prstGeom>
          </p:spPr>
          <p:txBody>
            <a:bodyPr lIns="50800" tIns="50800" rIns="50800" bIns="50800" rtlCol="0" anchor="ctr"/>
            <a:lstStyle/>
            <a:p>
              <a:pPr algn="ctr">
                <a:lnSpc>
                  <a:spcPts val="2730"/>
                </a:lnSpc>
              </a:pPr>
              <a:endParaRPr/>
            </a:p>
          </p:txBody>
        </p:sp>
      </p:grpSp>
      <p:sp>
        <p:nvSpPr>
          <p:cNvPr id="6" name="TextBox 6"/>
          <p:cNvSpPr txBox="1"/>
          <p:nvPr/>
        </p:nvSpPr>
        <p:spPr>
          <a:xfrm>
            <a:off x="308065" y="325663"/>
            <a:ext cx="14965394" cy="1307474"/>
          </a:xfrm>
          <a:prstGeom prst="rect">
            <a:avLst/>
          </a:prstGeom>
        </p:spPr>
        <p:txBody>
          <a:bodyPr lIns="0" tIns="0" rIns="0" bIns="0" rtlCol="0" anchor="t">
            <a:spAutoFit/>
          </a:bodyPr>
          <a:lstStyle/>
          <a:p>
            <a:pPr algn="l">
              <a:lnSpc>
                <a:spcPts val="5170"/>
              </a:lnSpc>
            </a:pPr>
            <a:r>
              <a:rPr lang="en-US" sz="4700" spc="-94">
                <a:solidFill>
                  <a:srgbClr val="000000"/>
                </a:solidFill>
                <a:latin typeface="Red Hat Display"/>
                <a:ea typeface="Red Hat Display"/>
                <a:cs typeface="Red Hat Display"/>
                <a:sym typeface="Red Hat Display"/>
              </a:rPr>
              <a:t>¿Qué tecnologías financian los </a:t>
            </a:r>
          </a:p>
          <a:p>
            <a:pPr marL="0" lvl="0" indent="0" algn="l">
              <a:lnSpc>
                <a:spcPts val="5170"/>
              </a:lnSpc>
            </a:pPr>
            <a:r>
              <a:rPr lang="en-US" sz="4700" spc="-94">
                <a:solidFill>
                  <a:srgbClr val="000000"/>
                </a:solidFill>
                <a:latin typeface="Red Hat Display"/>
                <a:ea typeface="Red Hat Display"/>
                <a:cs typeface="Red Hat Display"/>
                <a:sym typeface="Red Hat Display"/>
              </a:rPr>
              <a:t>mecanismos de financiamiento? </a:t>
            </a:r>
          </a:p>
        </p:txBody>
      </p:sp>
      <p:sp>
        <p:nvSpPr>
          <p:cNvPr id="7" name="TextBox 7"/>
          <p:cNvSpPr txBox="1"/>
          <p:nvPr/>
        </p:nvSpPr>
        <p:spPr>
          <a:xfrm>
            <a:off x="10849455" y="5689096"/>
            <a:ext cx="3326268" cy="625108"/>
          </a:xfrm>
          <a:prstGeom prst="rect">
            <a:avLst/>
          </a:prstGeom>
        </p:spPr>
        <p:txBody>
          <a:bodyPr lIns="0" tIns="0" rIns="0" bIns="0" rtlCol="0" anchor="t">
            <a:spAutoFit/>
          </a:bodyPr>
          <a:lstStyle/>
          <a:p>
            <a:pPr algn="ctr">
              <a:lnSpc>
                <a:spcPts val="2460"/>
              </a:lnSpc>
              <a:spcBef>
                <a:spcPct val="0"/>
              </a:spcBef>
            </a:pPr>
            <a:r>
              <a:rPr lang="es-CO" sz="1892" dirty="0">
                <a:solidFill>
                  <a:srgbClr val="000000"/>
                </a:solidFill>
                <a:latin typeface="Inter"/>
                <a:ea typeface="Inter"/>
                <a:cs typeface="Inter"/>
                <a:sym typeface="Inter"/>
              </a:rPr>
              <a:t>El 96% de los servicios y tecnologías del sistema de salud </a:t>
            </a:r>
          </a:p>
        </p:txBody>
      </p:sp>
      <p:grpSp>
        <p:nvGrpSpPr>
          <p:cNvPr id="9" name="Grupo 8">
            <a:extLst>
              <a:ext uri="{FF2B5EF4-FFF2-40B4-BE49-F238E27FC236}">
                <a16:creationId xmlns:a16="http://schemas.microsoft.com/office/drawing/2014/main" id="{DD3330D6-0F4A-682D-6C78-A9223CD8FAAC}"/>
              </a:ext>
            </a:extLst>
          </p:cNvPr>
          <p:cNvGrpSpPr/>
          <p:nvPr/>
        </p:nvGrpSpPr>
        <p:grpSpPr>
          <a:xfrm>
            <a:off x="838201" y="1847233"/>
            <a:ext cx="14249400" cy="7563467"/>
            <a:chOff x="414485" y="998083"/>
            <a:chExt cx="10784585" cy="5168304"/>
          </a:xfrm>
        </p:grpSpPr>
        <p:grpSp>
          <p:nvGrpSpPr>
            <p:cNvPr id="10" name="Grupo 9">
              <a:extLst>
                <a:ext uri="{FF2B5EF4-FFF2-40B4-BE49-F238E27FC236}">
                  <a16:creationId xmlns:a16="http://schemas.microsoft.com/office/drawing/2014/main" id="{D5498A6C-4351-8E24-A191-C937BCC8FD23}"/>
                </a:ext>
              </a:extLst>
            </p:cNvPr>
            <p:cNvGrpSpPr/>
            <p:nvPr/>
          </p:nvGrpSpPr>
          <p:grpSpPr>
            <a:xfrm>
              <a:off x="414485" y="998083"/>
              <a:ext cx="10784585" cy="5168304"/>
              <a:chOff x="1544336" y="2032103"/>
              <a:chExt cx="10382865" cy="4716491"/>
            </a:xfrm>
          </p:grpSpPr>
          <p:sp>
            <p:nvSpPr>
              <p:cNvPr id="15" name="Freeform 372">
                <a:extLst>
                  <a:ext uri="{FF2B5EF4-FFF2-40B4-BE49-F238E27FC236}">
                    <a16:creationId xmlns:a16="http://schemas.microsoft.com/office/drawing/2014/main" id="{7A5A31DC-5FD3-E746-FE06-5ACD3FEEC33E}"/>
                  </a:ext>
                </a:extLst>
              </p:cNvPr>
              <p:cNvSpPr>
                <a:spLocks noChangeArrowheads="1"/>
              </p:cNvSpPr>
              <p:nvPr/>
            </p:nvSpPr>
            <p:spPr bwMode="auto">
              <a:xfrm>
                <a:off x="3939836" y="2411359"/>
                <a:ext cx="680294" cy="747517"/>
              </a:xfrm>
              <a:custGeom>
                <a:avLst/>
                <a:gdLst>
                  <a:gd name="T0" fmla="*/ 954 w 1228"/>
                  <a:gd name="T1" fmla="*/ 74 h 1501"/>
                  <a:gd name="T2" fmla="*/ 954 w 1228"/>
                  <a:gd name="T3" fmla="*/ 273 h 1501"/>
                  <a:gd name="T4" fmla="*/ 477 w 1228"/>
                  <a:gd name="T5" fmla="*/ 0 h 1501"/>
                  <a:gd name="T6" fmla="*/ 341 w 1228"/>
                  <a:gd name="T7" fmla="*/ 239 h 1501"/>
                  <a:gd name="T8" fmla="*/ 409 w 1228"/>
                  <a:gd name="T9" fmla="*/ 239 h 1501"/>
                  <a:gd name="T10" fmla="*/ 477 w 1228"/>
                  <a:gd name="T11" fmla="*/ 69 h 1501"/>
                  <a:gd name="T12" fmla="*/ 886 w 1228"/>
                  <a:gd name="T13" fmla="*/ 273 h 1501"/>
                  <a:gd name="T14" fmla="*/ 1159 w 1228"/>
                  <a:gd name="T15" fmla="*/ 341 h 1501"/>
                  <a:gd name="T16" fmla="*/ 1091 w 1228"/>
                  <a:gd name="T17" fmla="*/ 1092 h 1501"/>
                  <a:gd name="T18" fmla="*/ 954 w 1228"/>
                  <a:gd name="T19" fmla="*/ 1125 h 1501"/>
                  <a:gd name="T20" fmla="*/ 1091 w 1228"/>
                  <a:gd name="T21" fmla="*/ 1159 h 1501"/>
                  <a:gd name="T22" fmla="*/ 1227 w 1228"/>
                  <a:gd name="T23" fmla="*/ 273 h 1501"/>
                  <a:gd name="T24" fmla="*/ 613 w 1228"/>
                  <a:gd name="T25" fmla="*/ 614 h 1501"/>
                  <a:gd name="T26" fmla="*/ 791 w 1228"/>
                  <a:gd name="T27" fmla="*/ 614 h 1501"/>
                  <a:gd name="T28" fmla="*/ 818 w 1228"/>
                  <a:gd name="T29" fmla="*/ 1364 h 1501"/>
                  <a:gd name="T30" fmla="*/ 136 w 1228"/>
                  <a:gd name="T31" fmla="*/ 1432 h 1501"/>
                  <a:gd name="T32" fmla="*/ 68 w 1228"/>
                  <a:gd name="T33" fmla="*/ 477 h 1501"/>
                  <a:gd name="T34" fmla="*/ 545 w 1228"/>
                  <a:gd name="T35" fmla="*/ 410 h 1501"/>
                  <a:gd name="T36" fmla="*/ 613 w 1228"/>
                  <a:gd name="T37" fmla="*/ 682 h 1501"/>
                  <a:gd name="T38" fmla="*/ 818 w 1228"/>
                  <a:gd name="T39" fmla="*/ 1364 h 1501"/>
                  <a:gd name="T40" fmla="*/ 0 w 1228"/>
                  <a:gd name="T41" fmla="*/ 477 h 1501"/>
                  <a:gd name="T42" fmla="*/ 136 w 1228"/>
                  <a:gd name="T43" fmla="*/ 1500 h 1501"/>
                  <a:gd name="T44" fmla="*/ 886 w 1228"/>
                  <a:gd name="T45" fmla="*/ 1364 h 1501"/>
                  <a:gd name="T46" fmla="*/ 648 w 1228"/>
                  <a:gd name="T47" fmla="*/ 341 h 1501"/>
                  <a:gd name="T48" fmla="*/ 205 w 1228"/>
                  <a:gd name="T49" fmla="*/ 852 h 1501"/>
                  <a:gd name="T50" fmla="*/ 648 w 1228"/>
                  <a:gd name="T51" fmla="*/ 887 h 1501"/>
                  <a:gd name="T52" fmla="*/ 648 w 1228"/>
                  <a:gd name="T53" fmla="*/ 819 h 1501"/>
                  <a:gd name="T54" fmla="*/ 205 w 1228"/>
                  <a:gd name="T55" fmla="*/ 852 h 1501"/>
                  <a:gd name="T56" fmla="*/ 375 w 1228"/>
                  <a:gd name="T57" fmla="*/ 682 h 1501"/>
                  <a:gd name="T58" fmla="*/ 375 w 1228"/>
                  <a:gd name="T59" fmla="*/ 614 h 1501"/>
                  <a:gd name="T60" fmla="*/ 205 w 1228"/>
                  <a:gd name="T61" fmla="*/ 648 h 1501"/>
                  <a:gd name="T62" fmla="*/ 511 w 1228"/>
                  <a:gd name="T63" fmla="*/ 1227 h 1501"/>
                  <a:gd name="T64" fmla="*/ 205 w 1228"/>
                  <a:gd name="T65" fmla="*/ 1262 h 1501"/>
                  <a:gd name="T66" fmla="*/ 511 w 1228"/>
                  <a:gd name="T67" fmla="*/ 1296 h 1501"/>
                  <a:gd name="T68" fmla="*/ 511 w 1228"/>
                  <a:gd name="T69" fmla="*/ 1227 h 1501"/>
                  <a:gd name="T70" fmla="*/ 239 w 1228"/>
                  <a:gd name="T71" fmla="*/ 1023 h 1501"/>
                  <a:gd name="T72" fmla="*/ 239 w 1228"/>
                  <a:gd name="T73" fmla="*/ 1092 h 1501"/>
                  <a:gd name="T74" fmla="*/ 682 w 1228"/>
                  <a:gd name="T75" fmla="*/ 1057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8" h="1501">
                    <a:moveTo>
                      <a:pt x="954" y="273"/>
                    </a:moveTo>
                    <a:lnTo>
                      <a:pt x="954" y="74"/>
                    </a:lnTo>
                    <a:lnTo>
                      <a:pt x="1132" y="273"/>
                    </a:lnTo>
                    <a:lnTo>
                      <a:pt x="954" y="273"/>
                    </a:lnTo>
                    <a:close/>
                    <a:moveTo>
                      <a:pt x="988" y="0"/>
                    </a:moveTo>
                    <a:lnTo>
                      <a:pt x="477" y="0"/>
                    </a:lnTo>
                    <a:cubicBezTo>
                      <a:pt x="402" y="0"/>
                      <a:pt x="341" y="62"/>
                      <a:pt x="341" y="137"/>
                    </a:cubicBezTo>
                    <a:lnTo>
                      <a:pt x="341" y="239"/>
                    </a:lnTo>
                    <a:cubicBezTo>
                      <a:pt x="341" y="258"/>
                      <a:pt x="356" y="273"/>
                      <a:pt x="375" y="273"/>
                    </a:cubicBezTo>
                    <a:cubicBezTo>
                      <a:pt x="394" y="273"/>
                      <a:pt x="409" y="258"/>
                      <a:pt x="409" y="239"/>
                    </a:cubicBezTo>
                    <a:lnTo>
                      <a:pt x="409" y="137"/>
                    </a:lnTo>
                    <a:cubicBezTo>
                      <a:pt x="409" y="100"/>
                      <a:pt x="440" y="69"/>
                      <a:pt x="477" y="69"/>
                    </a:cubicBezTo>
                    <a:lnTo>
                      <a:pt x="886" y="69"/>
                    </a:lnTo>
                    <a:lnTo>
                      <a:pt x="886" y="273"/>
                    </a:lnTo>
                    <a:cubicBezTo>
                      <a:pt x="886" y="311"/>
                      <a:pt x="917" y="341"/>
                      <a:pt x="954" y="341"/>
                    </a:cubicBezTo>
                    <a:lnTo>
                      <a:pt x="1159" y="341"/>
                    </a:lnTo>
                    <a:lnTo>
                      <a:pt x="1159" y="1023"/>
                    </a:lnTo>
                    <a:cubicBezTo>
                      <a:pt x="1159" y="1061"/>
                      <a:pt x="1128" y="1092"/>
                      <a:pt x="1091" y="1092"/>
                    </a:cubicBezTo>
                    <a:lnTo>
                      <a:pt x="988" y="1092"/>
                    </a:lnTo>
                    <a:cubicBezTo>
                      <a:pt x="970" y="1092"/>
                      <a:pt x="954" y="1106"/>
                      <a:pt x="954" y="1125"/>
                    </a:cubicBezTo>
                    <a:cubicBezTo>
                      <a:pt x="954" y="1144"/>
                      <a:pt x="970" y="1159"/>
                      <a:pt x="988" y="1159"/>
                    </a:cubicBezTo>
                    <a:lnTo>
                      <a:pt x="1091" y="1159"/>
                    </a:lnTo>
                    <a:cubicBezTo>
                      <a:pt x="1166" y="1159"/>
                      <a:pt x="1227" y="1098"/>
                      <a:pt x="1227" y="1023"/>
                    </a:cubicBezTo>
                    <a:lnTo>
                      <a:pt x="1227" y="273"/>
                    </a:lnTo>
                    <a:lnTo>
                      <a:pt x="988" y="0"/>
                    </a:lnTo>
                    <a:close/>
                    <a:moveTo>
                      <a:pt x="613" y="614"/>
                    </a:moveTo>
                    <a:lnTo>
                      <a:pt x="613" y="415"/>
                    </a:lnTo>
                    <a:lnTo>
                      <a:pt x="791" y="614"/>
                    </a:lnTo>
                    <a:lnTo>
                      <a:pt x="613" y="614"/>
                    </a:lnTo>
                    <a:close/>
                    <a:moveTo>
                      <a:pt x="818" y="1364"/>
                    </a:moveTo>
                    <a:cubicBezTo>
                      <a:pt x="818" y="1402"/>
                      <a:pt x="788" y="1432"/>
                      <a:pt x="750" y="1432"/>
                    </a:cubicBezTo>
                    <a:lnTo>
                      <a:pt x="136" y="1432"/>
                    </a:lnTo>
                    <a:cubicBezTo>
                      <a:pt x="99" y="1432"/>
                      <a:pt x="68" y="1402"/>
                      <a:pt x="68" y="1364"/>
                    </a:cubicBezTo>
                    <a:lnTo>
                      <a:pt x="68" y="477"/>
                    </a:lnTo>
                    <a:cubicBezTo>
                      <a:pt x="68" y="440"/>
                      <a:pt x="99" y="410"/>
                      <a:pt x="136" y="410"/>
                    </a:cubicBezTo>
                    <a:lnTo>
                      <a:pt x="545" y="410"/>
                    </a:lnTo>
                    <a:lnTo>
                      <a:pt x="545" y="614"/>
                    </a:lnTo>
                    <a:cubicBezTo>
                      <a:pt x="545" y="652"/>
                      <a:pt x="576" y="682"/>
                      <a:pt x="613" y="682"/>
                    </a:cubicBezTo>
                    <a:lnTo>
                      <a:pt x="818" y="682"/>
                    </a:lnTo>
                    <a:lnTo>
                      <a:pt x="818" y="1364"/>
                    </a:lnTo>
                    <a:close/>
                    <a:moveTo>
                      <a:pt x="136" y="341"/>
                    </a:moveTo>
                    <a:cubicBezTo>
                      <a:pt x="61" y="341"/>
                      <a:pt x="0" y="402"/>
                      <a:pt x="0" y="477"/>
                    </a:cubicBezTo>
                    <a:lnTo>
                      <a:pt x="0" y="1364"/>
                    </a:lnTo>
                    <a:cubicBezTo>
                      <a:pt x="0" y="1439"/>
                      <a:pt x="61" y="1500"/>
                      <a:pt x="136" y="1500"/>
                    </a:cubicBezTo>
                    <a:lnTo>
                      <a:pt x="750" y="1500"/>
                    </a:lnTo>
                    <a:cubicBezTo>
                      <a:pt x="825" y="1500"/>
                      <a:pt x="886" y="1439"/>
                      <a:pt x="886" y="1364"/>
                    </a:cubicBezTo>
                    <a:lnTo>
                      <a:pt x="886" y="614"/>
                    </a:lnTo>
                    <a:lnTo>
                      <a:pt x="648" y="341"/>
                    </a:lnTo>
                    <a:lnTo>
                      <a:pt x="136" y="341"/>
                    </a:lnTo>
                    <a:close/>
                    <a:moveTo>
                      <a:pt x="205" y="852"/>
                    </a:moveTo>
                    <a:cubicBezTo>
                      <a:pt x="205" y="871"/>
                      <a:pt x="220" y="887"/>
                      <a:pt x="239" y="887"/>
                    </a:cubicBezTo>
                    <a:lnTo>
                      <a:pt x="648" y="887"/>
                    </a:lnTo>
                    <a:cubicBezTo>
                      <a:pt x="666" y="887"/>
                      <a:pt x="682" y="871"/>
                      <a:pt x="682" y="852"/>
                    </a:cubicBezTo>
                    <a:cubicBezTo>
                      <a:pt x="682" y="834"/>
                      <a:pt x="666" y="819"/>
                      <a:pt x="648" y="819"/>
                    </a:cubicBezTo>
                    <a:lnTo>
                      <a:pt x="239" y="819"/>
                    </a:lnTo>
                    <a:cubicBezTo>
                      <a:pt x="220" y="819"/>
                      <a:pt x="205" y="834"/>
                      <a:pt x="205" y="852"/>
                    </a:cubicBezTo>
                    <a:close/>
                    <a:moveTo>
                      <a:pt x="239" y="682"/>
                    </a:moveTo>
                    <a:lnTo>
                      <a:pt x="375" y="682"/>
                    </a:lnTo>
                    <a:cubicBezTo>
                      <a:pt x="394" y="682"/>
                      <a:pt x="409" y="667"/>
                      <a:pt x="409" y="648"/>
                    </a:cubicBezTo>
                    <a:cubicBezTo>
                      <a:pt x="409" y="629"/>
                      <a:pt x="394" y="614"/>
                      <a:pt x="375" y="614"/>
                    </a:cubicBezTo>
                    <a:lnTo>
                      <a:pt x="239" y="614"/>
                    </a:lnTo>
                    <a:cubicBezTo>
                      <a:pt x="220" y="614"/>
                      <a:pt x="205" y="629"/>
                      <a:pt x="205" y="648"/>
                    </a:cubicBezTo>
                    <a:cubicBezTo>
                      <a:pt x="205" y="667"/>
                      <a:pt x="220" y="682"/>
                      <a:pt x="239" y="682"/>
                    </a:cubicBezTo>
                    <a:close/>
                    <a:moveTo>
                      <a:pt x="511" y="1227"/>
                    </a:moveTo>
                    <a:lnTo>
                      <a:pt x="239" y="1227"/>
                    </a:lnTo>
                    <a:cubicBezTo>
                      <a:pt x="220" y="1227"/>
                      <a:pt x="205" y="1243"/>
                      <a:pt x="205" y="1262"/>
                    </a:cubicBezTo>
                    <a:cubicBezTo>
                      <a:pt x="205" y="1281"/>
                      <a:pt x="220" y="1296"/>
                      <a:pt x="239" y="1296"/>
                    </a:cubicBezTo>
                    <a:lnTo>
                      <a:pt x="511" y="1296"/>
                    </a:lnTo>
                    <a:cubicBezTo>
                      <a:pt x="530" y="1296"/>
                      <a:pt x="545" y="1281"/>
                      <a:pt x="545" y="1262"/>
                    </a:cubicBezTo>
                    <a:cubicBezTo>
                      <a:pt x="545" y="1243"/>
                      <a:pt x="530" y="1227"/>
                      <a:pt x="511" y="1227"/>
                    </a:cubicBezTo>
                    <a:close/>
                    <a:moveTo>
                      <a:pt x="648" y="1023"/>
                    </a:moveTo>
                    <a:lnTo>
                      <a:pt x="239" y="1023"/>
                    </a:lnTo>
                    <a:cubicBezTo>
                      <a:pt x="220" y="1023"/>
                      <a:pt x="205" y="1038"/>
                      <a:pt x="205" y="1057"/>
                    </a:cubicBezTo>
                    <a:cubicBezTo>
                      <a:pt x="205" y="1076"/>
                      <a:pt x="220" y="1092"/>
                      <a:pt x="239" y="1092"/>
                    </a:cubicBezTo>
                    <a:lnTo>
                      <a:pt x="648" y="1092"/>
                    </a:lnTo>
                    <a:cubicBezTo>
                      <a:pt x="666" y="1092"/>
                      <a:pt x="682" y="1076"/>
                      <a:pt x="682" y="1057"/>
                    </a:cubicBezTo>
                    <a:cubicBezTo>
                      <a:pt x="682" y="1038"/>
                      <a:pt x="666" y="1023"/>
                      <a:pt x="648" y="1023"/>
                    </a:cubicBezTo>
                    <a:close/>
                  </a:path>
                </a:pathLst>
              </a:custGeom>
              <a:solidFill>
                <a:srgbClr val="FFFFFF"/>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16" name="Freeform 375">
                <a:extLst>
                  <a:ext uri="{FF2B5EF4-FFF2-40B4-BE49-F238E27FC236}">
                    <a16:creationId xmlns:a16="http://schemas.microsoft.com/office/drawing/2014/main" id="{DD04097D-0F07-0F98-0DDC-7E7BB93155B4}"/>
                  </a:ext>
                </a:extLst>
              </p:cNvPr>
              <p:cNvSpPr>
                <a:spLocks noChangeArrowheads="1"/>
              </p:cNvSpPr>
              <p:nvPr/>
            </p:nvSpPr>
            <p:spPr bwMode="auto">
              <a:xfrm>
                <a:off x="4274394" y="2864886"/>
                <a:ext cx="592198" cy="15391"/>
              </a:xfrm>
              <a:custGeom>
                <a:avLst/>
                <a:gdLst>
                  <a:gd name="T0" fmla="*/ 1064 w 1065"/>
                  <a:gd name="T1" fmla="*/ 30 h 31"/>
                  <a:gd name="T2" fmla="*/ 0 w 1065"/>
                  <a:gd name="T3" fmla="*/ 30 h 31"/>
                  <a:gd name="T4" fmla="*/ 0 w 1065"/>
                  <a:gd name="T5" fmla="*/ 0 h 31"/>
                  <a:gd name="T6" fmla="*/ 1064 w 1065"/>
                  <a:gd name="T7" fmla="*/ 0 h 31"/>
                  <a:gd name="T8" fmla="*/ 1064 w 1065"/>
                  <a:gd name="T9" fmla="*/ 30 h 31"/>
                </a:gdLst>
                <a:ahLst/>
                <a:cxnLst>
                  <a:cxn ang="0">
                    <a:pos x="T0" y="T1"/>
                  </a:cxn>
                  <a:cxn ang="0">
                    <a:pos x="T2" y="T3"/>
                  </a:cxn>
                  <a:cxn ang="0">
                    <a:pos x="T4" y="T5"/>
                  </a:cxn>
                  <a:cxn ang="0">
                    <a:pos x="T6" y="T7"/>
                  </a:cxn>
                  <a:cxn ang="0">
                    <a:pos x="T8" y="T9"/>
                  </a:cxn>
                </a:cxnLst>
                <a:rect l="0" t="0" r="r" b="b"/>
                <a:pathLst>
                  <a:path w="1065" h="31">
                    <a:moveTo>
                      <a:pt x="1064" y="30"/>
                    </a:moveTo>
                    <a:lnTo>
                      <a:pt x="0" y="30"/>
                    </a:lnTo>
                    <a:lnTo>
                      <a:pt x="0" y="0"/>
                    </a:lnTo>
                    <a:lnTo>
                      <a:pt x="1064" y="0"/>
                    </a:lnTo>
                    <a:lnTo>
                      <a:pt x="1064" y="30"/>
                    </a:lnTo>
                  </a:path>
                </a:pathLst>
              </a:custGeom>
              <a:solidFill>
                <a:schemeClr val="bg1">
                  <a:lumMod val="6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17" name="Freeform 376">
                <a:extLst>
                  <a:ext uri="{FF2B5EF4-FFF2-40B4-BE49-F238E27FC236}">
                    <a16:creationId xmlns:a16="http://schemas.microsoft.com/office/drawing/2014/main" id="{7953BA04-2146-B03A-E2CB-760A8E6512DF}"/>
                  </a:ext>
                </a:extLst>
              </p:cNvPr>
              <p:cNvSpPr>
                <a:spLocks noChangeArrowheads="1"/>
              </p:cNvSpPr>
              <p:nvPr/>
            </p:nvSpPr>
            <p:spPr bwMode="auto">
              <a:xfrm>
                <a:off x="4009417" y="2783541"/>
                <a:ext cx="195768" cy="178084"/>
              </a:xfrm>
              <a:custGeom>
                <a:avLst/>
                <a:gdLst>
                  <a:gd name="T0" fmla="*/ 177 w 354"/>
                  <a:gd name="T1" fmla="*/ 354 h 355"/>
                  <a:gd name="T2" fmla="*/ 0 w 354"/>
                  <a:gd name="T3" fmla="*/ 177 h 355"/>
                  <a:gd name="T4" fmla="*/ 177 w 354"/>
                  <a:gd name="T5" fmla="*/ 0 h 355"/>
                  <a:gd name="T6" fmla="*/ 353 w 354"/>
                  <a:gd name="T7" fmla="*/ 177 h 355"/>
                  <a:gd name="T8" fmla="*/ 177 w 354"/>
                  <a:gd name="T9" fmla="*/ 354 h 355"/>
                </a:gdLst>
                <a:ahLst/>
                <a:cxnLst>
                  <a:cxn ang="0">
                    <a:pos x="T0" y="T1"/>
                  </a:cxn>
                  <a:cxn ang="0">
                    <a:pos x="T2" y="T3"/>
                  </a:cxn>
                  <a:cxn ang="0">
                    <a:pos x="T4" y="T5"/>
                  </a:cxn>
                  <a:cxn ang="0">
                    <a:pos x="T6" y="T7"/>
                  </a:cxn>
                  <a:cxn ang="0">
                    <a:pos x="T8" y="T9"/>
                  </a:cxn>
                </a:cxnLst>
                <a:rect l="0" t="0" r="r" b="b"/>
                <a:pathLst>
                  <a:path w="354" h="355">
                    <a:moveTo>
                      <a:pt x="177" y="354"/>
                    </a:moveTo>
                    <a:cubicBezTo>
                      <a:pt x="79" y="354"/>
                      <a:pt x="0" y="275"/>
                      <a:pt x="0" y="177"/>
                    </a:cubicBezTo>
                    <a:cubicBezTo>
                      <a:pt x="0" y="80"/>
                      <a:pt x="79" y="0"/>
                      <a:pt x="177" y="0"/>
                    </a:cubicBezTo>
                    <a:cubicBezTo>
                      <a:pt x="274" y="0"/>
                      <a:pt x="353" y="80"/>
                      <a:pt x="353" y="177"/>
                    </a:cubicBezTo>
                    <a:cubicBezTo>
                      <a:pt x="353" y="275"/>
                      <a:pt x="274" y="354"/>
                      <a:pt x="177" y="354"/>
                    </a:cubicBezTo>
                  </a:path>
                </a:pathLst>
              </a:custGeom>
              <a:solidFill>
                <a:schemeClr val="bg1">
                  <a:lumMod val="6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18" name="Freeform 377">
                <a:extLst>
                  <a:ext uri="{FF2B5EF4-FFF2-40B4-BE49-F238E27FC236}">
                    <a16:creationId xmlns:a16="http://schemas.microsoft.com/office/drawing/2014/main" id="{32982E32-5093-760E-431E-48D4847353FC}"/>
                  </a:ext>
                </a:extLst>
              </p:cNvPr>
              <p:cNvSpPr>
                <a:spLocks noChangeArrowheads="1"/>
              </p:cNvSpPr>
              <p:nvPr/>
            </p:nvSpPr>
            <p:spPr bwMode="auto">
              <a:xfrm>
                <a:off x="8578662" y="3862614"/>
                <a:ext cx="592198" cy="15391"/>
              </a:xfrm>
              <a:custGeom>
                <a:avLst/>
                <a:gdLst>
                  <a:gd name="T0" fmla="*/ 1064 w 1065"/>
                  <a:gd name="T1" fmla="*/ 30 h 31"/>
                  <a:gd name="T2" fmla="*/ 0 w 1065"/>
                  <a:gd name="T3" fmla="*/ 30 h 31"/>
                  <a:gd name="T4" fmla="*/ 0 w 1065"/>
                  <a:gd name="T5" fmla="*/ 0 h 31"/>
                  <a:gd name="T6" fmla="*/ 1064 w 1065"/>
                  <a:gd name="T7" fmla="*/ 0 h 31"/>
                  <a:gd name="T8" fmla="*/ 1064 w 1065"/>
                  <a:gd name="T9" fmla="*/ 30 h 31"/>
                </a:gdLst>
                <a:ahLst/>
                <a:cxnLst>
                  <a:cxn ang="0">
                    <a:pos x="T0" y="T1"/>
                  </a:cxn>
                  <a:cxn ang="0">
                    <a:pos x="T2" y="T3"/>
                  </a:cxn>
                  <a:cxn ang="0">
                    <a:pos x="T4" y="T5"/>
                  </a:cxn>
                  <a:cxn ang="0">
                    <a:pos x="T6" y="T7"/>
                  </a:cxn>
                  <a:cxn ang="0">
                    <a:pos x="T8" y="T9"/>
                  </a:cxn>
                </a:cxnLst>
                <a:rect l="0" t="0" r="r" b="b"/>
                <a:pathLst>
                  <a:path w="1065" h="31">
                    <a:moveTo>
                      <a:pt x="1064" y="30"/>
                    </a:moveTo>
                    <a:lnTo>
                      <a:pt x="0" y="30"/>
                    </a:lnTo>
                    <a:lnTo>
                      <a:pt x="0" y="0"/>
                    </a:lnTo>
                    <a:lnTo>
                      <a:pt x="1064" y="0"/>
                    </a:lnTo>
                    <a:lnTo>
                      <a:pt x="1064" y="30"/>
                    </a:lnTo>
                  </a:path>
                </a:pathLst>
              </a:custGeom>
              <a:solidFill>
                <a:srgbClr val="FFC000"/>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19" name="Freeform 378">
                <a:extLst>
                  <a:ext uri="{FF2B5EF4-FFF2-40B4-BE49-F238E27FC236}">
                    <a16:creationId xmlns:a16="http://schemas.microsoft.com/office/drawing/2014/main" id="{DFD0EA5F-CE72-D504-DBE1-0641AFFB7572}"/>
                  </a:ext>
                </a:extLst>
              </p:cNvPr>
              <p:cNvSpPr>
                <a:spLocks noChangeArrowheads="1"/>
              </p:cNvSpPr>
              <p:nvPr/>
            </p:nvSpPr>
            <p:spPr bwMode="auto">
              <a:xfrm>
                <a:off x="9300727" y="3754143"/>
                <a:ext cx="195768" cy="178084"/>
              </a:xfrm>
              <a:custGeom>
                <a:avLst/>
                <a:gdLst>
                  <a:gd name="T0" fmla="*/ 177 w 354"/>
                  <a:gd name="T1" fmla="*/ 354 h 355"/>
                  <a:gd name="T2" fmla="*/ 353 w 354"/>
                  <a:gd name="T3" fmla="*/ 177 h 355"/>
                  <a:gd name="T4" fmla="*/ 177 w 354"/>
                  <a:gd name="T5" fmla="*/ 0 h 355"/>
                  <a:gd name="T6" fmla="*/ 0 w 354"/>
                  <a:gd name="T7" fmla="*/ 177 h 355"/>
                  <a:gd name="T8" fmla="*/ 177 w 354"/>
                  <a:gd name="T9" fmla="*/ 354 h 355"/>
                </a:gdLst>
                <a:ahLst/>
                <a:cxnLst>
                  <a:cxn ang="0">
                    <a:pos x="T0" y="T1"/>
                  </a:cxn>
                  <a:cxn ang="0">
                    <a:pos x="T2" y="T3"/>
                  </a:cxn>
                  <a:cxn ang="0">
                    <a:pos x="T4" y="T5"/>
                  </a:cxn>
                  <a:cxn ang="0">
                    <a:pos x="T6" y="T7"/>
                  </a:cxn>
                  <a:cxn ang="0">
                    <a:pos x="T8" y="T9"/>
                  </a:cxn>
                </a:cxnLst>
                <a:rect l="0" t="0" r="r" b="b"/>
                <a:pathLst>
                  <a:path w="354" h="355">
                    <a:moveTo>
                      <a:pt x="177" y="354"/>
                    </a:moveTo>
                    <a:cubicBezTo>
                      <a:pt x="275" y="354"/>
                      <a:pt x="353" y="275"/>
                      <a:pt x="353" y="177"/>
                    </a:cubicBezTo>
                    <a:cubicBezTo>
                      <a:pt x="353" y="80"/>
                      <a:pt x="275" y="0"/>
                      <a:pt x="177" y="0"/>
                    </a:cubicBezTo>
                    <a:cubicBezTo>
                      <a:pt x="79" y="0"/>
                      <a:pt x="0" y="80"/>
                      <a:pt x="0" y="177"/>
                    </a:cubicBezTo>
                    <a:cubicBezTo>
                      <a:pt x="0" y="275"/>
                      <a:pt x="79" y="354"/>
                      <a:pt x="177" y="354"/>
                    </a:cubicBezTo>
                  </a:path>
                </a:pathLst>
              </a:custGeom>
              <a:solidFill>
                <a:srgbClr val="FFC000"/>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20" name="Freeform 379">
                <a:extLst>
                  <a:ext uri="{FF2B5EF4-FFF2-40B4-BE49-F238E27FC236}">
                    <a16:creationId xmlns:a16="http://schemas.microsoft.com/office/drawing/2014/main" id="{06ABD642-27D3-64A9-6967-249F99D8CAE6}"/>
                  </a:ext>
                </a:extLst>
              </p:cNvPr>
              <p:cNvSpPr>
                <a:spLocks noChangeArrowheads="1"/>
              </p:cNvSpPr>
              <p:nvPr/>
            </p:nvSpPr>
            <p:spPr bwMode="auto">
              <a:xfrm flipV="1">
                <a:off x="4744417" y="5871093"/>
                <a:ext cx="1046580" cy="41722"/>
              </a:xfrm>
              <a:custGeom>
                <a:avLst/>
                <a:gdLst>
                  <a:gd name="T0" fmla="*/ 1064 w 1065"/>
                  <a:gd name="T1" fmla="*/ 31 h 32"/>
                  <a:gd name="T2" fmla="*/ 0 w 1065"/>
                  <a:gd name="T3" fmla="*/ 31 h 32"/>
                  <a:gd name="T4" fmla="*/ 0 w 1065"/>
                  <a:gd name="T5" fmla="*/ 0 h 32"/>
                  <a:gd name="T6" fmla="*/ 1064 w 1065"/>
                  <a:gd name="T7" fmla="*/ 0 h 32"/>
                  <a:gd name="T8" fmla="*/ 1064 w 1065"/>
                  <a:gd name="T9" fmla="*/ 31 h 32"/>
                </a:gdLst>
                <a:ahLst/>
                <a:cxnLst>
                  <a:cxn ang="0">
                    <a:pos x="T0" y="T1"/>
                  </a:cxn>
                  <a:cxn ang="0">
                    <a:pos x="T2" y="T3"/>
                  </a:cxn>
                  <a:cxn ang="0">
                    <a:pos x="T4" y="T5"/>
                  </a:cxn>
                  <a:cxn ang="0">
                    <a:pos x="T6" y="T7"/>
                  </a:cxn>
                  <a:cxn ang="0">
                    <a:pos x="T8" y="T9"/>
                  </a:cxn>
                </a:cxnLst>
                <a:rect l="0" t="0" r="r" b="b"/>
                <a:pathLst>
                  <a:path w="1065" h="32">
                    <a:moveTo>
                      <a:pt x="1064" y="31"/>
                    </a:moveTo>
                    <a:lnTo>
                      <a:pt x="0" y="31"/>
                    </a:lnTo>
                    <a:lnTo>
                      <a:pt x="0" y="0"/>
                    </a:lnTo>
                    <a:lnTo>
                      <a:pt x="1064" y="0"/>
                    </a:lnTo>
                    <a:lnTo>
                      <a:pt x="1064" y="31"/>
                    </a:lnTo>
                  </a:path>
                </a:pathLst>
              </a:custGeom>
              <a:solidFill>
                <a:schemeClr val="bg1">
                  <a:lumMod val="8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21" name="Freeform 380">
                <a:extLst>
                  <a:ext uri="{FF2B5EF4-FFF2-40B4-BE49-F238E27FC236}">
                    <a16:creationId xmlns:a16="http://schemas.microsoft.com/office/drawing/2014/main" id="{FE664C6F-1746-10B5-C7C4-BD444D06E59B}"/>
                  </a:ext>
                </a:extLst>
              </p:cNvPr>
              <p:cNvSpPr>
                <a:spLocks noChangeArrowheads="1"/>
              </p:cNvSpPr>
              <p:nvPr/>
            </p:nvSpPr>
            <p:spPr bwMode="auto">
              <a:xfrm>
                <a:off x="4430270" y="5818205"/>
                <a:ext cx="195768" cy="175886"/>
              </a:xfrm>
              <a:custGeom>
                <a:avLst/>
                <a:gdLst>
                  <a:gd name="T0" fmla="*/ 177 w 354"/>
                  <a:gd name="T1" fmla="*/ 353 h 354"/>
                  <a:gd name="T2" fmla="*/ 0 w 354"/>
                  <a:gd name="T3" fmla="*/ 176 h 354"/>
                  <a:gd name="T4" fmla="*/ 177 w 354"/>
                  <a:gd name="T5" fmla="*/ 0 h 354"/>
                  <a:gd name="T6" fmla="*/ 353 w 354"/>
                  <a:gd name="T7" fmla="*/ 176 h 354"/>
                  <a:gd name="T8" fmla="*/ 177 w 354"/>
                  <a:gd name="T9" fmla="*/ 353 h 354"/>
                </a:gdLst>
                <a:ahLst/>
                <a:cxnLst>
                  <a:cxn ang="0">
                    <a:pos x="T0" y="T1"/>
                  </a:cxn>
                  <a:cxn ang="0">
                    <a:pos x="T2" y="T3"/>
                  </a:cxn>
                  <a:cxn ang="0">
                    <a:pos x="T4" y="T5"/>
                  </a:cxn>
                  <a:cxn ang="0">
                    <a:pos x="T6" y="T7"/>
                  </a:cxn>
                  <a:cxn ang="0">
                    <a:pos x="T8" y="T9"/>
                  </a:cxn>
                </a:cxnLst>
                <a:rect l="0" t="0" r="r" b="b"/>
                <a:pathLst>
                  <a:path w="354" h="354">
                    <a:moveTo>
                      <a:pt x="177" y="353"/>
                    </a:moveTo>
                    <a:cubicBezTo>
                      <a:pt x="79" y="353"/>
                      <a:pt x="0" y="274"/>
                      <a:pt x="0" y="176"/>
                    </a:cubicBezTo>
                    <a:cubicBezTo>
                      <a:pt x="0" y="78"/>
                      <a:pt x="79" y="0"/>
                      <a:pt x="177" y="0"/>
                    </a:cubicBezTo>
                    <a:cubicBezTo>
                      <a:pt x="274" y="0"/>
                      <a:pt x="353" y="78"/>
                      <a:pt x="353" y="176"/>
                    </a:cubicBezTo>
                    <a:cubicBezTo>
                      <a:pt x="353" y="274"/>
                      <a:pt x="274" y="353"/>
                      <a:pt x="177" y="353"/>
                    </a:cubicBezTo>
                  </a:path>
                </a:pathLst>
              </a:custGeom>
              <a:solidFill>
                <a:schemeClr val="bg1">
                  <a:lumMod val="8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s-CO" sz="1400" b="0" i="0" u="none" strike="noStrike" kern="0" cap="none" spc="0" normalizeH="0" baseline="0" noProof="0" dirty="0">
                  <a:ln>
                    <a:noFill/>
                  </a:ln>
                  <a:solidFill>
                    <a:srgbClr val="747993"/>
                  </a:solidFill>
                  <a:effectLst/>
                  <a:uLnTx/>
                  <a:uFillTx/>
                  <a:latin typeface="DM Sans" pitchFamily="2" charset="77"/>
                </a:endParaRPr>
              </a:p>
            </p:txBody>
          </p:sp>
          <p:sp>
            <p:nvSpPr>
              <p:cNvPr id="22" name="TextBox 39">
                <a:extLst>
                  <a:ext uri="{FF2B5EF4-FFF2-40B4-BE49-F238E27FC236}">
                    <a16:creationId xmlns:a16="http://schemas.microsoft.com/office/drawing/2014/main" id="{3CCB2C1B-C5BA-AB17-0F7D-F4FFEA374C63}"/>
                  </a:ext>
                </a:extLst>
              </p:cNvPr>
              <p:cNvSpPr txBox="1"/>
              <p:nvPr/>
            </p:nvSpPr>
            <p:spPr>
              <a:xfrm>
                <a:off x="1544336" y="2456246"/>
                <a:ext cx="2394887" cy="550279"/>
              </a:xfrm>
              <a:prstGeom prst="rect">
                <a:avLst/>
              </a:prstGeom>
              <a:noFill/>
            </p:spPr>
            <p:txBody>
              <a:bodyPr wrap="none" rtlCol="0" anchor="b">
                <a:spAutoFit/>
              </a:bodyPr>
              <a:lstStyle/>
              <a:p>
                <a:pPr marL="0" marR="0" lvl="0" indent="0" algn="r" defTabSz="1828434" eaLnBrk="1" fontAlgn="auto" latinLnBrk="0" hangingPunct="1">
                  <a:lnSpc>
                    <a:spcPts val="4320"/>
                  </a:lnSpc>
                  <a:spcBef>
                    <a:spcPts val="0"/>
                  </a:spcBef>
                  <a:spcAft>
                    <a:spcPts val="0"/>
                  </a:spcAft>
                  <a:buClrTx/>
                  <a:buSzTx/>
                  <a:buFontTx/>
                  <a:buNone/>
                  <a:tabLst/>
                  <a:defRPr/>
                </a:pPr>
                <a:r>
                  <a:rPr lang="es-CO" sz="1400" b="1" kern="0" spc="-30" dirty="0">
                    <a:solidFill>
                      <a:srgbClr val="060E3B"/>
                    </a:solidFill>
                    <a:latin typeface="Montserrat" panose="00000500000000000000" pitchFamily="2" charset="0"/>
                  </a:rPr>
                  <a:t>PRESUPUESTO MAXIMO</a:t>
                </a:r>
                <a:endParaRPr kumimoji="0" lang="es-CO" sz="1400" b="1" i="0" u="none" strike="noStrike" kern="0" cap="none" spc="-30" normalizeH="0" baseline="0" noProof="0" dirty="0">
                  <a:ln>
                    <a:noFill/>
                  </a:ln>
                  <a:solidFill>
                    <a:srgbClr val="060E3B"/>
                  </a:solidFill>
                  <a:effectLst/>
                  <a:uLnTx/>
                  <a:uFillTx/>
                  <a:latin typeface="Montserrat" panose="00000500000000000000" pitchFamily="2" charset="0"/>
                </a:endParaRPr>
              </a:p>
            </p:txBody>
          </p:sp>
          <p:sp>
            <p:nvSpPr>
              <p:cNvPr id="23" name="TextBox 41">
                <a:extLst>
                  <a:ext uri="{FF2B5EF4-FFF2-40B4-BE49-F238E27FC236}">
                    <a16:creationId xmlns:a16="http://schemas.microsoft.com/office/drawing/2014/main" id="{ADEBEBB6-EFFE-7EFE-97AD-25F9AFB82DC4}"/>
                  </a:ext>
                </a:extLst>
              </p:cNvPr>
              <p:cNvSpPr txBox="1"/>
              <p:nvPr/>
            </p:nvSpPr>
            <p:spPr>
              <a:xfrm>
                <a:off x="1748550" y="4719804"/>
                <a:ext cx="1224695" cy="550279"/>
              </a:xfrm>
              <a:prstGeom prst="rect">
                <a:avLst/>
              </a:prstGeom>
              <a:noFill/>
            </p:spPr>
            <p:txBody>
              <a:bodyPr wrap="none" rtlCol="0" anchor="b">
                <a:spAutoFit/>
              </a:bodyPr>
              <a:lstStyle/>
              <a:p>
                <a:pPr marL="0" marR="0" lvl="0" indent="0" algn="r" defTabSz="1828434" eaLnBrk="1" fontAlgn="auto" latinLnBrk="0" hangingPunct="1">
                  <a:lnSpc>
                    <a:spcPts val="4320"/>
                  </a:lnSpc>
                  <a:spcBef>
                    <a:spcPts val="0"/>
                  </a:spcBef>
                  <a:spcAft>
                    <a:spcPts val="0"/>
                  </a:spcAft>
                  <a:buClrTx/>
                  <a:buSzTx/>
                  <a:buFontTx/>
                  <a:buNone/>
                  <a:tabLst/>
                  <a:defRPr/>
                </a:pPr>
                <a:r>
                  <a:rPr kumimoji="0" lang="es-CO" sz="1400" b="1" i="0" u="none" strike="noStrike" kern="0" cap="none" spc="-30" normalizeH="0" baseline="0" noProof="0" dirty="0">
                    <a:ln>
                      <a:noFill/>
                    </a:ln>
                    <a:solidFill>
                      <a:srgbClr val="060E3B"/>
                    </a:solidFill>
                    <a:effectLst/>
                    <a:uLnTx/>
                    <a:uFillTx/>
                    <a:latin typeface="Montserrat" panose="00000500000000000000" pitchFamily="2" charset="0"/>
                  </a:rPr>
                  <a:t>RECOBROS</a:t>
                </a:r>
              </a:p>
            </p:txBody>
          </p:sp>
          <p:sp>
            <p:nvSpPr>
              <p:cNvPr id="24" name="TextBox 43">
                <a:extLst>
                  <a:ext uri="{FF2B5EF4-FFF2-40B4-BE49-F238E27FC236}">
                    <a16:creationId xmlns:a16="http://schemas.microsoft.com/office/drawing/2014/main" id="{65847FD8-0B29-30E1-50CE-E89199D84E6C}"/>
                  </a:ext>
                </a:extLst>
              </p:cNvPr>
              <p:cNvSpPr txBox="1"/>
              <p:nvPr/>
            </p:nvSpPr>
            <p:spPr>
              <a:xfrm>
                <a:off x="8737489" y="3774267"/>
                <a:ext cx="798295" cy="593817"/>
              </a:xfrm>
              <a:prstGeom prst="rect">
                <a:avLst/>
              </a:prstGeom>
              <a:noFill/>
            </p:spPr>
            <p:txBody>
              <a:bodyPr wrap="none" rtlCol="0" anchor="b">
                <a:spAutoFit/>
              </a:bodyPr>
              <a:lstStyle/>
              <a:p>
                <a:pPr marL="0" marR="0" lvl="0" indent="0" defTabSz="1828434" eaLnBrk="1" fontAlgn="auto" latinLnBrk="0" hangingPunct="1">
                  <a:lnSpc>
                    <a:spcPts val="4320"/>
                  </a:lnSpc>
                  <a:spcBef>
                    <a:spcPts val="0"/>
                  </a:spcBef>
                  <a:spcAft>
                    <a:spcPts val="0"/>
                  </a:spcAft>
                  <a:buClrTx/>
                  <a:buSzTx/>
                  <a:buFontTx/>
                  <a:buNone/>
                  <a:tabLst/>
                  <a:defRPr/>
                </a:pPr>
                <a:r>
                  <a:rPr kumimoji="0" lang="es-CO" sz="2400" b="1" i="0" u="none" strike="noStrike" kern="0" cap="none" spc="-30" normalizeH="0" baseline="0" noProof="0" dirty="0">
                    <a:ln>
                      <a:noFill/>
                    </a:ln>
                    <a:solidFill>
                      <a:srgbClr val="060E3B"/>
                    </a:solidFill>
                    <a:effectLst/>
                    <a:uLnTx/>
                    <a:uFillTx/>
                    <a:latin typeface="DM Sans" pitchFamily="2" charset="77"/>
                  </a:rPr>
                  <a:t>UPC</a:t>
                </a:r>
              </a:p>
            </p:txBody>
          </p:sp>
          <p:sp>
            <p:nvSpPr>
              <p:cNvPr id="25" name="Flecha: en U 24">
                <a:extLst>
                  <a:ext uri="{FF2B5EF4-FFF2-40B4-BE49-F238E27FC236}">
                    <a16:creationId xmlns:a16="http://schemas.microsoft.com/office/drawing/2014/main" id="{16C8E2AD-9290-4B9A-B25D-46AE93CB00F7}"/>
                  </a:ext>
                </a:extLst>
              </p:cNvPr>
              <p:cNvSpPr/>
              <p:nvPr/>
            </p:nvSpPr>
            <p:spPr>
              <a:xfrm>
                <a:off x="6309360" y="3767203"/>
                <a:ext cx="1177290" cy="758404"/>
              </a:xfrm>
              <a:prstGeom prst="utur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6" name="Freeform 72">
                <a:extLst>
                  <a:ext uri="{FF2B5EF4-FFF2-40B4-BE49-F238E27FC236}">
                    <a16:creationId xmlns:a16="http://schemas.microsoft.com/office/drawing/2014/main" id="{23D7DEB7-FBAD-D0D1-A1A3-16D37B31C4D8}"/>
                  </a:ext>
                </a:extLst>
              </p:cNvPr>
              <p:cNvSpPr>
                <a:spLocks noChangeArrowheads="1"/>
              </p:cNvSpPr>
              <p:nvPr/>
            </p:nvSpPr>
            <p:spPr bwMode="auto">
              <a:xfrm rot="18376580">
                <a:off x="8269698" y="2167150"/>
                <a:ext cx="397715" cy="853085"/>
              </a:xfrm>
              <a:custGeom>
                <a:avLst/>
                <a:gdLst>
                  <a:gd name="T0" fmla="*/ 574 w 595"/>
                  <a:gd name="T1" fmla="*/ 10 h 915"/>
                  <a:gd name="T2" fmla="*/ 574 w 595"/>
                  <a:gd name="T3" fmla="*/ 10 h 915"/>
                  <a:gd name="T4" fmla="*/ 393 w 595"/>
                  <a:gd name="T5" fmla="*/ 91 h 915"/>
                  <a:gd name="T6" fmla="*/ 393 w 595"/>
                  <a:gd name="T7" fmla="*/ 91 h 915"/>
                  <a:gd name="T8" fmla="*/ 360 w 595"/>
                  <a:gd name="T9" fmla="*/ 321 h 915"/>
                  <a:gd name="T10" fmla="*/ 360 w 595"/>
                  <a:gd name="T11" fmla="*/ 321 h 915"/>
                  <a:gd name="T12" fmla="*/ 222 w 595"/>
                  <a:gd name="T13" fmla="*/ 748 h 915"/>
                  <a:gd name="T14" fmla="*/ 222 w 595"/>
                  <a:gd name="T15" fmla="*/ 748 h 915"/>
                  <a:gd name="T16" fmla="*/ 19 w 595"/>
                  <a:gd name="T17" fmla="*/ 878 h 915"/>
                  <a:gd name="T18" fmla="*/ 19 w 595"/>
                  <a:gd name="T19" fmla="*/ 878 h 915"/>
                  <a:gd name="T20" fmla="*/ 27 w 595"/>
                  <a:gd name="T21" fmla="*/ 907 h 915"/>
                  <a:gd name="T22" fmla="*/ 27 w 595"/>
                  <a:gd name="T23" fmla="*/ 907 h 915"/>
                  <a:gd name="T24" fmla="*/ 332 w 595"/>
                  <a:gd name="T25" fmla="*/ 641 h 915"/>
                  <a:gd name="T26" fmla="*/ 332 w 595"/>
                  <a:gd name="T27" fmla="*/ 641 h 915"/>
                  <a:gd name="T28" fmla="*/ 390 w 595"/>
                  <a:gd name="T29" fmla="*/ 406 h 915"/>
                  <a:gd name="T30" fmla="*/ 390 w 595"/>
                  <a:gd name="T31" fmla="*/ 406 h 915"/>
                  <a:gd name="T32" fmla="*/ 389 w 595"/>
                  <a:gd name="T33" fmla="*/ 287 h 915"/>
                  <a:gd name="T34" fmla="*/ 389 w 595"/>
                  <a:gd name="T35" fmla="*/ 287 h 915"/>
                  <a:gd name="T36" fmla="*/ 394 w 595"/>
                  <a:gd name="T37" fmla="*/ 165 h 915"/>
                  <a:gd name="T38" fmla="*/ 394 w 595"/>
                  <a:gd name="T39" fmla="*/ 165 h 915"/>
                  <a:gd name="T40" fmla="*/ 567 w 595"/>
                  <a:gd name="T41" fmla="*/ 39 h 915"/>
                  <a:gd name="T42" fmla="*/ 567 w 595"/>
                  <a:gd name="T43" fmla="*/ 39 h 915"/>
                  <a:gd name="T44" fmla="*/ 574 w 595"/>
                  <a:gd name="T45" fmla="*/ 1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5" h="915">
                    <a:moveTo>
                      <a:pt x="574" y="10"/>
                    </a:moveTo>
                    <a:lnTo>
                      <a:pt x="574" y="10"/>
                    </a:lnTo>
                    <a:cubicBezTo>
                      <a:pt x="504" y="0"/>
                      <a:pt x="434" y="33"/>
                      <a:pt x="393" y="91"/>
                    </a:cubicBezTo>
                    <a:lnTo>
                      <a:pt x="393" y="91"/>
                    </a:lnTo>
                    <a:cubicBezTo>
                      <a:pt x="345" y="157"/>
                      <a:pt x="358" y="244"/>
                      <a:pt x="360" y="321"/>
                    </a:cubicBezTo>
                    <a:lnTo>
                      <a:pt x="360" y="321"/>
                    </a:lnTo>
                    <a:cubicBezTo>
                      <a:pt x="365" y="476"/>
                      <a:pt x="330" y="632"/>
                      <a:pt x="222" y="748"/>
                    </a:cubicBezTo>
                    <a:lnTo>
                      <a:pt x="222" y="748"/>
                    </a:lnTo>
                    <a:cubicBezTo>
                      <a:pt x="166" y="807"/>
                      <a:pt x="96" y="851"/>
                      <a:pt x="19" y="878"/>
                    </a:cubicBezTo>
                    <a:lnTo>
                      <a:pt x="19" y="878"/>
                    </a:lnTo>
                    <a:cubicBezTo>
                      <a:pt x="0" y="884"/>
                      <a:pt x="8" y="914"/>
                      <a:pt x="27" y="907"/>
                    </a:cubicBezTo>
                    <a:lnTo>
                      <a:pt x="27" y="907"/>
                    </a:lnTo>
                    <a:cubicBezTo>
                      <a:pt x="159" y="862"/>
                      <a:pt x="271" y="766"/>
                      <a:pt x="332" y="641"/>
                    </a:cubicBezTo>
                    <a:lnTo>
                      <a:pt x="332" y="641"/>
                    </a:lnTo>
                    <a:cubicBezTo>
                      <a:pt x="367" y="567"/>
                      <a:pt x="384" y="487"/>
                      <a:pt x="390" y="406"/>
                    </a:cubicBezTo>
                    <a:lnTo>
                      <a:pt x="390" y="406"/>
                    </a:lnTo>
                    <a:cubicBezTo>
                      <a:pt x="392" y="367"/>
                      <a:pt x="391" y="327"/>
                      <a:pt x="389" y="287"/>
                    </a:cubicBezTo>
                    <a:lnTo>
                      <a:pt x="389" y="287"/>
                    </a:lnTo>
                    <a:cubicBezTo>
                      <a:pt x="387" y="247"/>
                      <a:pt x="384" y="205"/>
                      <a:pt x="394" y="165"/>
                    </a:cubicBezTo>
                    <a:lnTo>
                      <a:pt x="394" y="165"/>
                    </a:lnTo>
                    <a:cubicBezTo>
                      <a:pt x="412" y="88"/>
                      <a:pt x="486" y="28"/>
                      <a:pt x="567" y="39"/>
                    </a:cubicBezTo>
                    <a:lnTo>
                      <a:pt x="567" y="39"/>
                    </a:lnTo>
                    <a:cubicBezTo>
                      <a:pt x="586" y="42"/>
                      <a:pt x="594" y="13"/>
                      <a:pt x="574" y="10"/>
                    </a:cubicBezTo>
                  </a:path>
                </a:pathLst>
              </a:custGeom>
              <a:solidFill>
                <a:srgbClr val="111340"/>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srgbClr val="747994"/>
                  </a:solidFill>
                  <a:effectLst/>
                  <a:uLnTx/>
                  <a:uFillTx/>
                  <a:latin typeface="Poppins" pitchFamily="2" charset="77"/>
                </a:endParaRPr>
              </a:p>
            </p:txBody>
          </p:sp>
          <p:sp>
            <p:nvSpPr>
              <p:cNvPr id="27" name="Freeform 73">
                <a:extLst>
                  <a:ext uri="{FF2B5EF4-FFF2-40B4-BE49-F238E27FC236}">
                    <a16:creationId xmlns:a16="http://schemas.microsoft.com/office/drawing/2014/main" id="{865203E4-2B84-724A-1E5E-4B5DA1502541}"/>
                  </a:ext>
                </a:extLst>
              </p:cNvPr>
              <p:cNvSpPr>
                <a:spLocks noChangeArrowheads="1"/>
              </p:cNvSpPr>
              <p:nvPr/>
            </p:nvSpPr>
            <p:spPr bwMode="auto">
              <a:xfrm rot="18376580">
                <a:off x="9052778" y="2533184"/>
                <a:ext cx="495899" cy="1275471"/>
              </a:xfrm>
              <a:custGeom>
                <a:avLst/>
                <a:gdLst>
                  <a:gd name="T0" fmla="*/ 567 w 595"/>
                  <a:gd name="T1" fmla="*/ 874 h 916"/>
                  <a:gd name="T2" fmla="*/ 567 w 595"/>
                  <a:gd name="T3" fmla="*/ 874 h 916"/>
                  <a:gd name="T4" fmla="*/ 404 w 595"/>
                  <a:gd name="T5" fmla="*/ 779 h 916"/>
                  <a:gd name="T6" fmla="*/ 404 w 595"/>
                  <a:gd name="T7" fmla="*/ 779 h 916"/>
                  <a:gd name="T8" fmla="*/ 388 w 595"/>
                  <a:gd name="T9" fmla="*/ 658 h 916"/>
                  <a:gd name="T10" fmla="*/ 388 w 595"/>
                  <a:gd name="T11" fmla="*/ 658 h 916"/>
                  <a:gd name="T12" fmla="*/ 391 w 595"/>
                  <a:gd name="T13" fmla="*/ 538 h 916"/>
                  <a:gd name="T14" fmla="*/ 391 w 595"/>
                  <a:gd name="T15" fmla="*/ 538 h 916"/>
                  <a:gd name="T16" fmla="*/ 230 w 595"/>
                  <a:gd name="T17" fmla="*/ 131 h 916"/>
                  <a:gd name="T18" fmla="*/ 230 w 595"/>
                  <a:gd name="T19" fmla="*/ 131 h 916"/>
                  <a:gd name="T20" fmla="*/ 27 w 595"/>
                  <a:gd name="T21" fmla="*/ 6 h 916"/>
                  <a:gd name="T22" fmla="*/ 27 w 595"/>
                  <a:gd name="T23" fmla="*/ 6 h 916"/>
                  <a:gd name="T24" fmla="*/ 19 w 595"/>
                  <a:gd name="T25" fmla="*/ 35 h 916"/>
                  <a:gd name="T26" fmla="*/ 19 w 595"/>
                  <a:gd name="T27" fmla="*/ 35 h 916"/>
                  <a:gd name="T28" fmla="*/ 320 w 595"/>
                  <a:gd name="T29" fmla="*/ 323 h 916"/>
                  <a:gd name="T30" fmla="*/ 320 w 595"/>
                  <a:gd name="T31" fmla="*/ 323 h 916"/>
                  <a:gd name="T32" fmla="*/ 360 w 595"/>
                  <a:gd name="T33" fmla="*/ 561 h 916"/>
                  <a:gd name="T34" fmla="*/ 360 w 595"/>
                  <a:gd name="T35" fmla="*/ 561 h 916"/>
                  <a:gd name="T36" fmla="*/ 381 w 595"/>
                  <a:gd name="T37" fmla="*/ 802 h 916"/>
                  <a:gd name="T38" fmla="*/ 381 w 595"/>
                  <a:gd name="T39" fmla="*/ 802 h 916"/>
                  <a:gd name="T40" fmla="*/ 574 w 595"/>
                  <a:gd name="T41" fmla="*/ 903 h 916"/>
                  <a:gd name="T42" fmla="*/ 574 w 595"/>
                  <a:gd name="T43" fmla="*/ 903 h 916"/>
                  <a:gd name="T44" fmla="*/ 567 w 595"/>
                  <a:gd name="T45" fmla="*/ 874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5" h="916">
                    <a:moveTo>
                      <a:pt x="567" y="874"/>
                    </a:moveTo>
                    <a:lnTo>
                      <a:pt x="567" y="874"/>
                    </a:lnTo>
                    <a:cubicBezTo>
                      <a:pt x="500" y="883"/>
                      <a:pt x="429" y="841"/>
                      <a:pt x="404" y="779"/>
                    </a:cubicBezTo>
                    <a:lnTo>
                      <a:pt x="404" y="779"/>
                    </a:lnTo>
                    <a:cubicBezTo>
                      <a:pt x="387" y="741"/>
                      <a:pt x="386" y="699"/>
                      <a:pt x="388" y="658"/>
                    </a:cubicBezTo>
                    <a:lnTo>
                      <a:pt x="388" y="658"/>
                    </a:lnTo>
                    <a:cubicBezTo>
                      <a:pt x="389" y="618"/>
                      <a:pt x="392" y="578"/>
                      <a:pt x="391" y="538"/>
                    </a:cubicBezTo>
                    <a:lnTo>
                      <a:pt x="391" y="538"/>
                    </a:lnTo>
                    <a:cubicBezTo>
                      <a:pt x="387" y="387"/>
                      <a:pt x="339" y="239"/>
                      <a:pt x="230" y="131"/>
                    </a:cubicBezTo>
                    <a:lnTo>
                      <a:pt x="230" y="131"/>
                    </a:lnTo>
                    <a:cubicBezTo>
                      <a:pt x="173" y="74"/>
                      <a:pt x="103" y="31"/>
                      <a:pt x="27" y="6"/>
                    </a:cubicBezTo>
                    <a:lnTo>
                      <a:pt x="27" y="6"/>
                    </a:lnTo>
                    <a:cubicBezTo>
                      <a:pt x="9" y="0"/>
                      <a:pt x="0" y="29"/>
                      <a:pt x="19" y="35"/>
                    </a:cubicBezTo>
                    <a:lnTo>
                      <a:pt x="19" y="35"/>
                    </a:lnTo>
                    <a:cubicBezTo>
                      <a:pt x="155" y="82"/>
                      <a:pt x="268" y="187"/>
                      <a:pt x="320" y="323"/>
                    </a:cubicBezTo>
                    <a:lnTo>
                      <a:pt x="320" y="323"/>
                    </a:lnTo>
                    <a:cubicBezTo>
                      <a:pt x="349" y="398"/>
                      <a:pt x="360" y="480"/>
                      <a:pt x="360" y="561"/>
                    </a:cubicBezTo>
                    <a:lnTo>
                      <a:pt x="360" y="561"/>
                    </a:lnTo>
                    <a:cubicBezTo>
                      <a:pt x="360" y="640"/>
                      <a:pt x="343" y="727"/>
                      <a:pt x="381" y="802"/>
                    </a:cubicBezTo>
                    <a:lnTo>
                      <a:pt x="381" y="802"/>
                    </a:lnTo>
                    <a:cubicBezTo>
                      <a:pt x="416" y="872"/>
                      <a:pt x="497" y="915"/>
                      <a:pt x="574" y="903"/>
                    </a:cubicBezTo>
                    <a:lnTo>
                      <a:pt x="574" y="903"/>
                    </a:lnTo>
                    <a:cubicBezTo>
                      <a:pt x="594" y="901"/>
                      <a:pt x="586" y="870"/>
                      <a:pt x="567" y="874"/>
                    </a:cubicBezTo>
                  </a:path>
                </a:pathLst>
              </a:custGeom>
              <a:solidFill>
                <a:srgbClr val="111340"/>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srgbClr val="747994"/>
                  </a:solidFill>
                  <a:effectLst/>
                  <a:uLnTx/>
                  <a:uFillTx/>
                  <a:latin typeface="Poppins" pitchFamily="2" charset="77"/>
                </a:endParaRPr>
              </a:p>
            </p:txBody>
          </p:sp>
          <p:sp>
            <p:nvSpPr>
              <p:cNvPr id="28" name="CuadroTexto 27">
                <a:extLst>
                  <a:ext uri="{FF2B5EF4-FFF2-40B4-BE49-F238E27FC236}">
                    <a16:creationId xmlns:a16="http://schemas.microsoft.com/office/drawing/2014/main" id="{B3373E60-CA1F-8A01-D50C-2B6228E95A4C}"/>
                  </a:ext>
                </a:extLst>
              </p:cNvPr>
              <p:cNvSpPr txBox="1"/>
              <p:nvPr/>
            </p:nvSpPr>
            <p:spPr>
              <a:xfrm>
                <a:off x="1693879" y="3051411"/>
                <a:ext cx="2558731" cy="1853747"/>
              </a:xfrm>
              <a:prstGeom prst="rect">
                <a:avLst/>
              </a:prstGeom>
              <a:noFill/>
            </p:spPr>
            <p:txBody>
              <a:bodyPr wrap="square" rtlCol="0">
                <a:spAutoFit/>
              </a:bodyPr>
              <a:lstStyle/>
              <a:p>
                <a:r>
                  <a:rPr lang="es-CO" sz="1400" dirty="0">
                    <a:latin typeface="Montserrat" panose="00000500000000000000" pitchFamily="2" charset="0"/>
                  </a:rPr>
                  <a:t>Medicamentos huérfanos y otros</a:t>
                </a:r>
              </a:p>
              <a:p>
                <a:r>
                  <a:rPr lang="es-CO" sz="1400" dirty="0">
                    <a:latin typeface="Montserrat" panose="00000500000000000000" pitchFamily="2" charset="0"/>
                  </a:rPr>
                  <a:t>Medicamentos huérfanos</a:t>
                </a:r>
              </a:p>
              <a:p>
                <a:r>
                  <a:rPr lang="es-CO" sz="1400" dirty="0">
                    <a:latin typeface="Montserrat" panose="00000500000000000000" pitchFamily="2" charset="0"/>
                  </a:rPr>
                  <a:t>Medicamentos no huérfanos</a:t>
                </a:r>
              </a:p>
              <a:p>
                <a:r>
                  <a:rPr lang="es-CO" sz="1400" dirty="0">
                    <a:latin typeface="Montserrat" panose="00000500000000000000" pitchFamily="2" charset="0"/>
                  </a:rPr>
                  <a:t>APME</a:t>
                </a:r>
              </a:p>
              <a:p>
                <a:r>
                  <a:rPr lang="es-CO" sz="1400" dirty="0">
                    <a:latin typeface="Montserrat" panose="00000500000000000000" pitchFamily="2" charset="0"/>
                  </a:rPr>
                  <a:t>Complementarios</a:t>
                </a:r>
              </a:p>
              <a:p>
                <a:r>
                  <a:rPr lang="es-CO" sz="1400" dirty="0">
                    <a:latin typeface="Montserrat" panose="00000500000000000000" pitchFamily="2" charset="0"/>
                  </a:rPr>
                  <a:t>UNIRS</a:t>
                </a:r>
              </a:p>
              <a:p>
                <a:endParaRPr lang="es-CO" sz="1400" dirty="0">
                  <a:latin typeface="Montserrat" panose="00000500000000000000" pitchFamily="2" charset="0"/>
                </a:endParaRPr>
              </a:p>
            </p:txBody>
          </p:sp>
          <p:sp>
            <p:nvSpPr>
              <p:cNvPr id="29" name="CuadroTexto 28">
                <a:extLst>
                  <a:ext uri="{FF2B5EF4-FFF2-40B4-BE49-F238E27FC236}">
                    <a16:creationId xmlns:a16="http://schemas.microsoft.com/office/drawing/2014/main" id="{B526CFB8-DC4C-41E1-F1D3-A9D80850BC41}"/>
                  </a:ext>
                </a:extLst>
              </p:cNvPr>
              <p:cNvSpPr txBox="1"/>
              <p:nvPr/>
            </p:nvSpPr>
            <p:spPr>
              <a:xfrm>
                <a:off x="1743090" y="5288066"/>
                <a:ext cx="2253685" cy="1460528"/>
              </a:xfrm>
              <a:prstGeom prst="rect">
                <a:avLst/>
              </a:prstGeom>
              <a:noFill/>
            </p:spPr>
            <p:txBody>
              <a:bodyPr wrap="square" rtlCol="0">
                <a:spAutoFit/>
              </a:bodyPr>
              <a:lstStyle/>
              <a:p>
                <a:r>
                  <a:rPr lang="es-CO" sz="1400" dirty="0">
                    <a:latin typeface="Montserrat" panose="00000500000000000000" pitchFamily="2" charset="0"/>
                  </a:rPr>
                  <a:t>Importados Vitales no disponibles</a:t>
                </a:r>
              </a:p>
              <a:p>
                <a:r>
                  <a:rPr lang="es-CO" sz="1400" dirty="0">
                    <a:latin typeface="Montserrat" panose="00000500000000000000" pitchFamily="2" charset="0"/>
                  </a:rPr>
                  <a:t>Vitales no disponibles</a:t>
                </a:r>
              </a:p>
              <a:p>
                <a:r>
                  <a:rPr lang="es-CO" sz="1400" dirty="0">
                    <a:latin typeface="Montserrat" panose="00000500000000000000" pitchFamily="2" charset="0"/>
                  </a:rPr>
                  <a:t>Nuevas entidades químicas</a:t>
                </a:r>
              </a:p>
              <a:p>
                <a:r>
                  <a:rPr lang="es-CO" sz="1400" dirty="0">
                    <a:latin typeface="Montserrat" panose="00000500000000000000" pitchFamily="2" charset="0"/>
                  </a:rPr>
                  <a:t>Exclusión total</a:t>
                </a:r>
              </a:p>
              <a:p>
                <a:endParaRPr lang="es-CO" sz="1400" dirty="0">
                  <a:latin typeface="Montserrat" panose="00000500000000000000" pitchFamily="2" charset="0"/>
                </a:endParaRPr>
              </a:p>
            </p:txBody>
          </p:sp>
          <p:sp>
            <p:nvSpPr>
              <p:cNvPr id="30" name="CuadroTexto 29">
                <a:extLst>
                  <a:ext uri="{FF2B5EF4-FFF2-40B4-BE49-F238E27FC236}">
                    <a16:creationId xmlns:a16="http://schemas.microsoft.com/office/drawing/2014/main" id="{CEA6B9BD-ABF9-340C-3130-7C3A22660587}"/>
                  </a:ext>
                </a:extLst>
              </p:cNvPr>
              <p:cNvSpPr txBox="1"/>
              <p:nvPr/>
            </p:nvSpPr>
            <p:spPr>
              <a:xfrm>
                <a:off x="8759906" y="2032103"/>
                <a:ext cx="3167295" cy="954107"/>
              </a:xfrm>
              <a:prstGeom prst="rect">
                <a:avLst/>
              </a:prstGeom>
              <a:noFill/>
            </p:spPr>
            <p:txBody>
              <a:bodyPr wrap="square" rtlCol="0">
                <a:spAutoFit/>
              </a:bodyPr>
              <a:lstStyle/>
              <a:p>
                <a:r>
                  <a:rPr lang="es-CO" sz="1400" dirty="0">
                    <a:latin typeface="Montserrat" panose="00000500000000000000" pitchFamily="2" charset="0"/>
                  </a:rPr>
                  <a:t>Integralidad</a:t>
                </a:r>
              </a:p>
              <a:p>
                <a:r>
                  <a:rPr lang="es-CO" sz="1400" dirty="0">
                    <a:latin typeface="Montserrat" panose="00000500000000000000" pitchFamily="2" charset="0"/>
                  </a:rPr>
                  <a:t>Eficiencia en la prescripción </a:t>
                </a:r>
              </a:p>
              <a:p>
                <a:r>
                  <a:rPr lang="es-CO" sz="1400" dirty="0">
                    <a:latin typeface="Montserrat" panose="00000500000000000000" pitchFamily="2" charset="0"/>
                  </a:rPr>
                  <a:t>art111 Res</a:t>
                </a:r>
              </a:p>
              <a:p>
                <a:r>
                  <a:rPr lang="es-CO" sz="1400" dirty="0">
                    <a:latin typeface="Montserrat" panose="00000500000000000000" pitchFamily="2" charset="0"/>
                  </a:rPr>
                  <a:t>Tendencia en la prescripción</a:t>
                </a:r>
              </a:p>
            </p:txBody>
          </p:sp>
          <p:sp>
            <p:nvSpPr>
              <p:cNvPr id="31" name="TextBox 48">
                <a:extLst>
                  <a:ext uri="{FF2B5EF4-FFF2-40B4-BE49-F238E27FC236}">
                    <a16:creationId xmlns:a16="http://schemas.microsoft.com/office/drawing/2014/main" id="{D70150FC-F5B9-59BD-084C-FB6C510D3959}"/>
                  </a:ext>
                </a:extLst>
              </p:cNvPr>
              <p:cNvSpPr txBox="1"/>
              <p:nvPr/>
            </p:nvSpPr>
            <p:spPr>
              <a:xfrm>
                <a:off x="8138840" y="4042919"/>
                <a:ext cx="791243" cy="646331"/>
              </a:xfrm>
              <a:prstGeom prst="rect">
                <a:avLst/>
              </a:prstGeom>
              <a:noFill/>
            </p:spPr>
            <p:txBody>
              <a:bodyPr wrap="none" rtlCol="0" anchor="b">
                <a:spAutoFit/>
              </a:bodyPr>
              <a:lstStyle/>
              <a:p>
                <a:pPr marL="0" marR="0" lvl="0" indent="0" algn="ctr" defTabSz="1828434" eaLnBrk="1" fontAlgn="auto" latinLnBrk="0" hangingPunct="1">
                  <a:lnSpc>
                    <a:spcPct val="100000"/>
                  </a:lnSpc>
                  <a:spcBef>
                    <a:spcPts val="0"/>
                  </a:spcBef>
                  <a:spcAft>
                    <a:spcPts val="0"/>
                  </a:spcAft>
                  <a:buClrTx/>
                  <a:buSzTx/>
                  <a:buFontTx/>
                  <a:buNone/>
                  <a:tabLst/>
                  <a:defRPr/>
                </a:pPr>
                <a:r>
                  <a:rPr kumimoji="0" lang="es-CO" sz="3600" b="1" i="0" u="none" strike="noStrike" kern="0" cap="none" spc="-290" normalizeH="0" baseline="0" noProof="0" dirty="0">
                    <a:ln>
                      <a:noFill/>
                    </a:ln>
                    <a:solidFill>
                      <a:schemeClr val="bg1"/>
                    </a:solidFill>
                    <a:effectLst/>
                    <a:uLnTx/>
                    <a:uFillTx/>
                    <a:latin typeface="Montserrat" panose="00000500000000000000" pitchFamily="2" charset="0"/>
                  </a:rPr>
                  <a:t>0 3</a:t>
                </a:r>
              </a:p>
            </p:txBody>
          </p:sp>
          <p:sp>
            <p:nvSpPr>
              <p:cNvPr id="32" name="TextBox 47">
                <a:extLst>
                  <a:ext uri="{FF2B5EF4-FFF2-40B4-BE49-F238E27FC236}">
                    <a16:creationId xmlns:a16="http://schemas.microsoft.com/office/drawing/2014/main" id="{0466B8CB-BBF4-5357-8EEF-2537E4206D3B}"/>
                  </a:ext>
                </a:extLst>
              </p:cNvPr>
              <p:cNvSpPr txBox="1"/>
              <p:nvPr/>
            </p:nvSpPr>
            <p:spPr>
              <a:xfrm>
                <a:off x="4915940" y="4651849"/>
                <a:ext cx="714037" cy="646331"/>
              </a:xfrm>
              <a:prstGeom prst="rect">
                <a:avLst/>
              </a:prstGeom>
              <a:noFill/>
            </p:spPr>
            <p:txBody>
              <a:bodyPr wrap="square" rtlCol="0" anchor="b">
                <a:spAutoFit/>
              </a:bodyPr>
              <a:lstStyle/>
              <a:p>
                <a:pPr algn="ctr" defTabSz="1828434">
                  <a:defRPr/>
                </a:pPr>
                <a:r>
                  <a:rPr lang="es-CO" sz="3600" b="1" kern="0" spc="-290" dirty="0">
                    <a:solidFill>
                      <a:schemeClr val="bg1"/>
                    </a:solidFill>
                    <a:latin typeface="Montserrat" panose="00000500000000000000" pitchFamily="2" charset="0"/>
                  </a:rPr>
                  <a:t>0 1</a:t>
                </a:r>
              </a:p>
            </p:txBody>
          </p:sp>
        </p:grpSp>
        <p:sp>
          <p:nvSpPr>
            <p:cNvPr id="11" name="Freeform 2">
              <a:extLst>
                <a:ext uri="{FF2B5EF4-FFF2-40B4-BE49-F238E27FC236}">
                  <a16:creationId xmlns:a16="http://schemas.microsoft.com/office/drawing/2014/main" id="{5671C9A4-A8BF-3D8A-DDA6-69FC635CC58A}"/>
                </a:ext>
              </a:extLst>
            </p:cNvPr>
            <p:cNvSpPr/>
            <p:nvPr/>
          </p:nvSpPr>
          <p:spPr>
            <a:xfrm>
              <a:off x="3746009" y="1514834"/>
              <a:ext cx="3987397" cy="3690469"/>
            </a:xfrm>
            <a:custGeom>
              <a:avLst/>
              <a:gdLst/>
              <a:ahLst/>
              <a:cxnLst/>
              <a:rect l="l" t="t" r="r" b="b"/>
              <a:pathLst>
                <a:path w="5953406" h="5953406">
                  <a:moveTo>
                    <a:pt x="0" y="0"/>
                  </a:moveTo>
                  <a:lnTo>
                    <a:pt x="5953405" y="0"/>
                  </a:lnTo>
                  <a:lnTo>
                    <a:pt x="5953405" y="5953406"/>
                  </a:lnTo>
                  <a:lnTo>
                    <a:pt x="0" y="59534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12" name="TextBox 12">
              <a:extLst>
                <a:ext uri="{FF2B5EF4-FFF2-40B4-BE49-F238E27FC236}">
                  <a16:creationId xmlns:a16="http://schemas.microsoft.com/office/drawing/2014/main" id="{52EE392D-2915-5CAD-13BF-272B53067250}"/>
                </a:ext>
              </a:extLst>
            </p:cNvPr>
            <p:cNvSpPr txBox="1"/>
            <p:nvPr/>
          </p:nvSpPr>
          <p:spPr>
            <a:xfrm>
              <a:off x="4235615" y="2142319"/>
              <a:ext cx="749269" cy="380810"/>
            </a:xfrm>
            <a:prstGeom prst="rect">
              <a:avLst/>
            </a:prstGeom>
          </p:spPr>
          <p:txBody>
            <a:bodyPr wrap="square" lIns="0" tIns="0" rIns="0" bIns="0" rtlCol="0" anchor="t">
              <a:spAutoFit/>
            </a:bodyPr>
            <a:lstStyle/>
            <a:p>
              <a:pPr marL="0" lvl="0" indent="0" algn="ctr">
                <a:lnSpc>
                  <a:spcPts val="3225"/>
                </a:lnSpc>
                <a:spcBef>
                  <a:spcPct val="0"/>
                </a:spcBef>
              </a:pPr>
              <a:r>
                <a:rPr lang="en-US" sz="2500" b="1" u="none" spc="97" dirty="0">
                  <a:solidFill>
                    <a:srgbClr val="FFFFFF"/>
                  </a:solidFill>
                  <a:latin typeface="Aileron Bold"/>
                  <a:ea typeface="Aileron Bold"/>
                  <a:cs typeface="Aileron Bold"/>
                  <a:sym typeface="Aileron Bold"/>
                </a:rPr>
                <a:t>02</a:t>
              </a:r>
            </a:p>
          </p:txBody>
        </p:sp>
        <p:sp>
          <p:nvSpPr>
            <p:cNvPr id="13" name="TextBox 13">
              <a:extLst>
                <a:ext uri="{FF2B5EF4-FFF2-40B4-BE49-F238E27FC236}">
                  <a16:creationId xmlns:a16="http://schemas.microsoft.com/office/drawing/2014/main" id="{B8B47854-C13C-BBE5-A81D-D135EB7A9E6D}"/>
                </a:ext>
              </a:extLst>
            </p:cNvPr>
            <p:cNvSpPr txBox="1"/>
            <p:nvPr/>
          </p:nvSpPr>
          <p:spPr>
            <a:xfrm>
              <a:off x="6785795" y="2518586"/>
              <a:ext cx="749269" cy="380810"/>
            </a:xfrm>
            <a:prstGeom prst="rect">
              <a:avLst/>
            </a:prstGeom>
          </p:spPr>
          <p:txBody>
            <a:bodyPr wrap="square" lIns="0" tIns="0" rIns="0" bIns="0" rtlCol="0" anchor="t">
              <a:spAutoFit/>
            </a:bodyPr>
            <a:lstStyle/>
            <a:p>
              <a:pPr marL="0" lvl="0" indent="0" algn="ctr">
                <a:lnSpc>
                  <a:spcPts val="3225"/>
                </a:lnSpc>
                <a:spcBef>
                  <a:spcPct val="0"/>
                </a:spcBef>
              </a:pPr>
              <a:r>
                <a:rPr lang="en-US" sz="2500" b="1" u="none" spc="97" dirty="0">
                  <a:solidFill>
                    <a:srgbClr val="FFFFFF"/>
                  </a:solidFill>
                  <a:latin typeface="Aileron Bold"/>
                  <a:ea typeface="Aileron Bold"/>
                  <a:cs typeface="Aileron Bold"/>
                  <a:sym typeface="Aileron Bold"/>
                </a:rPr>
                <a:t>03</a:t>
              </a:r>
            </a:p>
          </p:txBody>
        </p:sp>
        <p:sp>
          <p:nvSpPr>
            <p:cNvPr id="14" name="TextBox 14">
              <a:extLst>
                <a:ext uri="{FF2B5EF4-FFF2-40B4-BE49-F238E27FC236}">
                  <a16:creationId xmlns:a16="http://schemas.microsoft.com/office/drawing/2014/main" id="{42AB11C5-63C5-9953-BE7B-15144BF916C3}"/>
                </a:ext>
              </a:extLst>
            </p:cNvPr>
            <p:cNvSpPr txBox="1"/>
            <p:nvPr/>
          </p:nvSpPr>
          <p:spPr>
            <a:xfrm>
              <a:off x="4798296" y="4431740"/>
              <a:ext cx="749269" cy="380810"/>
            </a:xfrm>
            <a:prstGeom prst="rect">
              <a:avLst/>
            </a:prstGeom>
          </p:spPr>
          <p:txBody>
            <a:bodyPr wrap="square" lIns="0" tIns="0" rIns="0" bIns="0" rtlCol="0" anchor="t">
              <a:spAutoFit/>
            </a:bodyPr>
            <a:lstStyle/>
            <a:p>
              <a:pPr marL="0" lvl="0" indent="0" algn="ctr">
                <a:lnSpc>
                  <a:spcPts val="3225"/>
                </a:lnSpc>
                <a:spcBef>
                  <a:spcPct val="0"/>
                </a:spcBef>
              </a:pPr>
              <a:r>
                <a:rPr lang="en-US" sz="2500" b="1" u="none" spc="97" dirty="0">
                  <a:solidFill>
                    <a:srgbClr val="FFFFFF"/>
                  </a:solidFill>
                  <a:latin typeface="Aileron Bold"/>
                  <a:ea typeface="Aileron Bold"/>
                  <a:cs typeface="Aileron Bold"/>
                  <a:sym typeface="Aileron Bold"/>
                </a:rPr>
                <a:t>01</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610033"/>
            <a:ext cx="2874889" cy="2557780"/>
          </a:xfrm>
          <a:prstGeom prst="rect">
            <a:avLst/>
          </a:prstGeom>
        </p:spPr>
        <p:txBody>
          <a:bodyPr lIns="0" tIns="0" rIns="0" bIns="0" rtlCol="0" anchor="t">
            <a:spAutoFit/>
          </a:bodyPr>
          <a:lstStyle/>
          <a:p>
            <a:pPr algn="l">
              <a:lnSpc>
                <a:spcPts val="3380"/>
              </a:lnSpc>
            </a:pPr>
            <a:r>
              <a:rPr lang="en-US" sz="2600" b="1">
                <a:solidFill>
                  <a:srgbClr val="000000"/>
                </a:solidFill>
                <a:latin typeface="Inter Semi-Bold"/>
                <a:ea typeface="Inter Semi-Bold"/>
                <a:cs typeface="Inter Semi-Bold"/>
                <a:sym typeface="Inter Semi-Bold"/>
              </a:rPr>
              <a:t>Fortalecer la gestión integral del paciente, anticipando recuros</a:t>
            </a:r>
          </a:p>
          <a:p>
            <a:pPr marL="0" lvl="0" indent="0" algn="l">
              <a:lnSpc>
                <a:spcPts val="3380"/>
              </a:lnSpc>
              <a:spcBef>
                <a:spcPct val="0"/>
              </a:spcBef>
            </a:pPr>
            <a:endParaRPr lang="en-US" sz="2600" b="1">
              <a:solidFill>
                <a:srgbClr val="000000"/>
              </a:solidFill>
              <a:latin typeface="Inter Semi-Bold"/>
              <a:ea typeface="Inter Semi-Bold"/>
              <a:cs typeface="Inter Semi-Bold"/>
              <a:sym typeface="Inter Semi-Bold"/>
            </a:endParaRPr>
          </a:p>
        </p:txBody>
      </p:sp>
      <p:grpSp>
        <p:nvGrpSpPr>
          <p:cNvPr id="3" name="Group 3"/>
          <p:cNvGrpSpPr/>
          <p:nvPr/>
        </p:nvGrpSpPr>
        <p:grpSpPr>
          <a:xfrm>
            <a:off x="7714869" y="4409108"/>
            <a:ext cx="893680" cy="848500"/>
            <a:chOff x="0" y="0"/>
            <a:chExt cx="1191574" cy="1131333"/>
          </a:xfrm>
        </p:grpSpPr>
        <p:grpSp>
          <p:nvGrpSpPr>
            <p:cNvPr id="4" name="Group 4"/>
            <p:cNvGrpSpPr/>
            <p:nvPr/>
          </p:nvGrpSpPr>
          <p:grpSpPr>
            <a:xfrm>
              <a:off x="0" y="0"/>
              <a:ext cx="1191574" cy="1131333"/>
              <a:chOff x="0" y="0"/>
              <a:chExt cx="235373" cy="223473"/>
            </a:xfrm>
          </p:grpSpPr>
          <p:sp>
            <p:nvSpPr>
              <p:cNvPr id="5" name="Freeform 5"/>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6" name="TextBox 6"/>
              <p:cNvSpPr txBox="1"/>
              <p:nvPr/>
            </p:nvSpPr>
            <p:spPr>
              <a:xfrm>
                <a:off x="0" y="-19050"/>
                <a:ext cx="235373" cy="242523"/>
              </a:xfrm>
              <a:prstGeom prst="rect">
                <a:avLst/>
              </a:prstGeom>
            </p:spPr>
            <p:txBody>
              <a:bodyPr lIns="50800" tIns="50800" rIns="50800" bIns="50800" rtlCol="0" anchor="ctr"/>
              <a:lstStyle/>
              <a:p>
                <a:pPr algn="ctr">
                  <a:lnSpc>
                    <a:spcPts val="2730"/>
                  </a:lnSpc>
                </a:pPr>
                <a:endParaRPr/>
              </a:p>
            </p:txBody>
          </p:sp>
        </p:grpSp>
        <p:sp>
          <p:nvSpPr>
            <p:cNvPr id="7" name="TextBox 7"/>
            <p:cNvSpPr txBox="1"/>
            <p:nvPr/>
          </p:nvSpPr>
          <p:spPr>
            <a:xfrm>
              <a:off x="86992" y="114817"/>
              <a:ext cx="986337" cy="901700"/>
            </a:xfrm>
            <a:prstGeom prst="rect">
              <a:avLst/>
            </a:prstGeom>
          </p:spPr>
          <p:txBody>
            <a:bodyPr lIns="0" tIns="0" rIns="0" bIns="0" rtlCol="0" anchor="t">
              <a:spAutoFit/>
            </a:bodyPr>
            <a:lstStyle/>
            <a:p>
              <a:pPr algn="ctr">
                <a:lnSpc>
                  <a:spcPts val="5399"/>
                </a:lnSpc>
              </a:pPr>
              <a:r>
                <a:rPr lang="en-US" sz="4499">
                  <a:solidFill>
                    <a:srgbClr val="000000"/>
                  </a:solidFill>
                  <a:latin typeface="Red Hat Display"/>
                  <a:ea typeface="Red Hat Display"/>
                  <a:cs typeface="Red Hat Display"/>
                  <a:sym typeface="Red Hat Display"/>
                </a:rPr>
                <a:t>03</a:t>
              </a:r>
            </a:p>
          </p:txBody>
        </p:sp>
      </p:grpSp>
      <p:grpSp>
        <p:nvGrpSpPr>
          <p:cNvPr id="8" name="Group 8"/>
          <p:cNvGrpSpPr/>
          <p:nvPr/>
        </p:nvGrpSpPr>
        <p:grpSpPr>
          <a:xfrm>
            <a:off x="11306069" y="4409108"/>
            <a:ext cx="898973" cy="848500"/>
            <a:chOff x="0" y="0"/>
            <a:chExt cx="1198630" cy="1131333"/>
          </a:xfrm>
        </p:grpSpPr>
        <p:grpSp>
          <p:nvGrpSpPr>
            <p:cNvPr id="9" name="Group 9"/>
            <p:cNvGrpSpPr/>
            <p:nvPr/>
          </p:nvGrpSpPr>
          <p:grpSpPr>
            <a:xfrm>
              <a:off x="0" y="0"/>
              <a:ext cx="1198630" cy="1131333"/>
              <a:chOff x="0" y="0"/>
              <a:chExt cx="236767" cy="223473"/>
            </a:xfrm>
          </p:grpSpPr>
          <p:sp>
            <p:nvSpPr>
              <p:cNvPr id="10" name="Freeform 10"/>
              <p:cNvSpPr/>
              <p:nvPr/>
            </p:nvSpPr>
            <p:spPr>
              <a:xfrm>
                <a:off x="0" y="0"/>
                <a:ext cx="236767" cy="223473"/>
              </a:xfrm>
              <a:custGeom>
                <a:avLst/>
                <a:gdLst/>
                <a:ahLst/>
                <a:cxnLst/>
                <a:rect l="l" t="t" r="r" b="b"/>
                <a:pathLst>
                  <a:path w="236767" h="223473">
                    <a:moveTo>
                      <a:pt x="0" y="0"/>
                    </a:moveTo>
                    <a:lnTo>
                      <a:pt x="236767" y="0"/>
                    </a:lnTo>
                    <a:lnTo>
                      <a:pt x="236767" y="223473"/>
                    </a:lnTo>
                    <a:lnTo>
                      <a:pt x="0" y="223473"/>
                    </a:lnTo>
                    <a:close/>
                  </a:path>
                </a:pathLst>
              </a:custGeom>
              <a:solidFill>
                <a:srgbClr val="FFC054"/>
              </a:solidFill>
            </p:spPr>
            <p:txBody>
              <a:bodyPr/>
              <a:lstStyle/>
              <a:p>
                <a:endParaRPr lang="es-CO"/>
              </a:p>
            </p:txBody>
          </p:sp>
          <p:sp>
            <p:nvSpPr>
              <p:cNvPr id="11" name="TextBox 11"/>
              <p:cNvSpPr txBox="1"/>
              <p:nvPr/>
            </p:nvSpPr>
            <p:spPr>
              <a:xfrm>
                <a:off x="0" y="-19050"/>
                <a:ext cx="236767" cy="242523"/>
              </a:xfrm>
              <a:prstGeom prst="rect">
                <a:avLst/>
              </a:prstGeom>
            </p:spPr>
            <p:txBody>
              <a:bodyPr lIns="50800" tIns="50800" rIns="50800" bIns="50800" rtlCol="0" anchor="ctr"/>
              <a:lstStyle/>
              <a:p>
                <a:pPr algn="ctr">
                  <a:lnSpc>
                    <a:spcPts val="2730"/>
                  </a:lnSpc>
                </a:pPr>
                <a:endParaRPr/>
              </a:p>
            </p:txBody>
          </p:sp>
        </p:grpSp>
        <p:sp>
          <p:nvSpPr>
            <p:cNvPr id="12" name="TextBox 12"/>
            <p:cNvSpPr txBox="1"/>
            <p:nvPr/>
          </p:nvSpPr>
          <p:spPr>
            <a:xfrm>
              <a:off x="87507" y="114817"/>
              <a:ext cx="992178" cy="901700"/>
            </a:xfrm>
            <a:prstGeom prst="rect">
              <a:avLst/>
            </a:prstGeom>
          </p:spPr>
          <p:txBody>
            <a:bodyPr lIns="0" tIns="0" rIns="0" bIns="0" rtlCol="0" anchor="t">
              <a:spAutoFit/>
            </a:bodyPr>
            <a:lstStyle/>
            <a:p>
              <a:pPr algn="ctr">
                <a:lnSpc>
                  <a:spcPts val="5399"/>
                </a:lnSpc>
              </a:pPr>
              <a:r>
                <a:rPr lang="en-US" sz="4499">
                  <a:solidFill>
                    <a:srgbClr val="000000"/>
                  </a:solidFill>
                  <a:latin typeface="Red Hat Display"/>
                  <a:ea typeface="Red Hat Display"/>
                  <a:cs typeface="Red Hat Display"/>
                  <a:sym typeface="Red Hat Display"/>
                </a:rPr>
                <a:t>04</a:t>
              </a:r>
            </a:p>
          </p:txBody>
        </p:sp>
      </p:grpSp>
      <p:grpSp>
        <p:nvGrpSpPr>
          <p:cNvPr id="13" name="Group 13"/>
          <p:cNvGrpSpPr/>
          <p:nvPr/>
        </p:nvGrpSpPr>
        <p:grpSpPr>
          <a:xfrm>
            <a:off x="14560906" y="4409108"/>
            <a:ext cx="898973" cy="848500"/>
            <a:chOff x="0" y="0"/>
            <a:chExt cx="1198630" cy="1131333"/>
          </a:xfrm>
        </p:grpSpPr>
        <p:grpSp>
          <p:nvGrpSpPr>
            <p:cNvPr id="14" name="Group 14"/>
            <p:cNvGrpSpPr/>
            <p:nvPr/>
          </p:nvGrpSpPr>
          <p:grpSpPr>
            <a:xfrm>
              <a:off x="0" y="0"/>
              <a:ext cx="1198630" cy="1131333"/>
              <a:chOff x="0" y="0"/>
              <a:chExt cx="236767" cy="223473"/>
            </a:xfrm>
          </p:grpSpPr>
          <p:sp>
            <p:nvSpPr>
              <p:cNvPr id="15" name="Freeform 15"/>
              <p:cNvSpPr/>
              <p:nvPr/>
            </p:nvSpPr>
            <p:spPr>
              <a:xfrm>
                <a:off x="0" y="0"/>
                <a:ext cx="236767" cy="223473"/>
              </a:xfrm>
              <a:custGeom>
                <a:avLst/>
                <a:gdLst/>
                <a:ahLst/>
                <a:cxnLst/>
                <a:rect l="l" t="t" r="r" b="b"/>
                <a:pathLst>
                  <a:path w="236767" h="223473">
                    <a:moveTo>
                      <a:pt x="0" y="0"/>
                    </a:moveTo>
                    <a:lnTo>
                      <a:pt x="236767" y="0"/>
                    </a:lnTo>
                    <a:lnTo>
                      <a:pt x="236767" y="223473"/>
                    </a:lnTo>
                    <a:lnTo>
                      <a:pt x="0" y="223473"/>
                    </a:lnTo>
                    <a:close/>
                  </a:path>
                </a:pathLst>
              </a:custGeom>
              <a:solidFill>
                <a:srgbClr val="FFC054"/>
              </a:solidFill>
            </p:spPr>
            <p:txBody>
              <a:bodyPr/>
              <a:lstStyle/>
              <a:p>
                <a:endParaRPr lang="es-CO"/>
              </a:p>
            </p:txBody>
          </p:sp>
          <p:sp>
            <p:nvSpPr>
              <p:cNvPr id="16" name="TextBox 16"/>
              <p:cNvSpPr txBox="1"/>
              <p:nvPr/>
            </p:nvSpPr>
            <p:spPr>
              <a:xfrm>
                <a:off x="0" y="-19050"/>
                <a:ext cx="236767" cy="242523"/>
              </a:xfrm>
              <a:prstGeom prst="rect">
                <a:avLst/>
              </a:prstGeom>
            </p:spPr>
            <p:txBody>
              <a:bodyPr lIns="50800" tIns="50800" rIns="50800" bIns="50800" rtlCol="0" anchor="ctr"/>
              <a:lstStyle/>
              <a:p>
                <a:pPr algn="ctr">
                  <a:lnSpc>
                    <a:spcPts val="2730"/>
                  </a:lnSpc>
                </a:pPr>
                <a:endParaRPr/>
              </a:p>
            </p:txBody>
          </p:sp>
        </p:grpSp>
        <p:sp>
          <p:nvSpPr>
            <p:cNvPr id="17" name="TextBox 17"/>
            <p:cNvSpPr txBox="1"/>
            <p:nvPr/>
          </p:nvSpPr>
          <p:spPr>
            <a:xfrm>
              <a:off x="87507" y="114817"/>
              <a:ext cx="992178" cy="901700"/>
            </a:xfrm>
            <a:prstGeom prst="rect">
              <a:avLst/>
            </a:prstGeom>
          </p:spPr>
          <p:txBody>
            <a:bodyPr lIns="0" tIns="0" rIns="0" bIns="0" rtlCol="0" anchor="t">
              <a:spAutoFit/>
            </a:bodyPr>
            <a:lstStyle/>
            <a:p>
              <a:pPr algn="ctr">
                <a:lnSpc>
                  <a:spcPts val="5399"/>
                </a:lnSpc>
              </a:pPr>
              <a:r>
                <a:rPr lang="en-US" sz="4499">
                  <a:solidFill>
                    <a:srgbClr val="000000"/>
                  </a:solidFill>
                  <a:latin typeface="Red Hat Display"/>
                  <a:ea typeface="Red Hat Display"/>
                  <a:cs typeface="Red Hat Display"/>
                  <a:sym typeface="Red Hat Display"/>
                </a:rPr>
                <a:t>05</a:t>
              </a:r>
            </a:p>
          </p:txBody>
        </p:sp>
      </p:grpSp>
      <p:grpSp>
        <p:nvGrpSpPr>
          <p:cNvPr id="18" name="Group 18"/>
          <p:cNvGrpSpPr/>
          <p:nvPr/>
        </p:nvGrpSpPr>
        <p:grpSpPr>
          <a:xfrm>
            <a:off x="4460032" y="4409108"/>
            <a:ext cx="893680" cy="848500"/>
            <a:chOff x="0" y="0"/>
            <a:chExt cx="1191574" cy="1131333"/>
          </a:xfrm>
        </p:grpSpPr>
        <p:grpSp>
          <p:nvGrpSpPr>
            <p:cNvPr id="19" name="Group 19"/>
            <p:cNvGrpSpPr/>
            <p:nvPr/>
          </p:nvGrpSpPr>
          <p:grpSpPr>
            <a:xfrm>
              <a:off x="0" y="0"/>
              <a:ext cx="1191574" cy="1131333"/>
              <a:chOff x="0" y="0"/>
              <a:chExt cx="235373" cy="223473"/>
            </a:xfrm>
          </p:grpSpPr>
          <p:sp>
            <p:nvSpPr>
              <p:cNvPr id="20" name="Freeform 20"/>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21" name="TextBox 21"/>
              <p:cNvSpPr txBox="1"/>
              <p:nvPr/>
            </p:nvSpPr>
            <p:spPr>
              <a:xfrm>
                <a:off x="0" y="-19050"/>
                <a:ext cx="235373" cy="242523"/>
              </a:xfrm>
              <a:prstGeom prst="rect">
                <a:avLst/>
              </a:prstGeom>
            </p:spPr>
            <p:txBody>
              <a:bodyPr lIns="50800" tIns="50800" rIns="50800" bIns="50800" rtlCol="0" anchor="ctr"/>
              <a:lstStyle/>
              <a:p>
                <a:pPr algn="ctr">
                  <a:lnSpc>
                    <a:spcPts val="2730"/>
                  </a:lnSpc>
                </a:pPr>
                <a:endParaRPr/>
              </a:p>
            </p:txBody>
          </p:sp>
        </p:grpSp>
        <p:sp>
          <p:nvSpPr>
            <p:cNvPr id="22" name="TextBox 22"/>
            <p:cNvSpPr txBox="1"/>
            <p:nvPr/>
          </p:nvSpPr>
          <p:spPr>
            <a:xfrm>
              <a:off x="86992" y="114817"/>
              <a:ext cx="986337" cy="901700"/>
            </a:xfrm>
            <a:prstGeom prst="rect">
              <a:avLst/>
            </a:prstGeom>
          </p:spPr>
          <p:txBody>
            <a:bodyPr lIns="0" tIns="0" rIns="0" bIns="0" rtlCol="0" anchor="t">
              <a:spAutoFit/>
            </a:bodyPr>
            <a:lstStyle/>
            <a:p>
              <a:pPr algn="ctr">
                <a:lnSpc>
                  <a:spcPts val="5399"/>
                </a:lnSpc>
              </a:pPr>
              <a:r>
                <a:rPr lang="en-US" sz="4499">
                  <a:solidFill>
                    <a:srgbClr val="000000"/>
                  </a:solidFill>
                  <a:latin typeface="Red Hat Display"/>
                  <a:ea typeface="Red Hat Display"/>
                  <a:cs typeface="Red Hat Display"/>
                  <a:sym typeface="Red Hat Display"/>
                </a:rPr>
                <a:t>02</a:t>
              </a:r>
            </a:p>
          </p:txBody>
        </p:sp>
      </p:grpSp>
      <p:grpSp>
        <p:nvGrpSpPr>
          <p:cNvPr id="23" name="Group 23"/>
          <p:cNvGrpSpPr/>
          <p:nvPr/>
        </p:nvGrpSpPr>
        <p:grpSpPr>
          <a:xfrm>
            <a:off x="1028700" y="4409108"/>
            <a:ext cx="893680" cy="848500"/>
            <a:chOff x="0" y="0"/>
            <a:chExt cx="1191574" cy="1131333"/>
          </a:xfrm>
        </p:grpSpPr>
        <p:grpSp>
          <p:nvGrpSpPr>
            <p:cNvPr id="24" name="Group 24"/>
            <p:cNvGrpSpPr/>
            <p:nvPr/>
          </p:nvGrpSpPr>
          <p:grpSpPr>
            <a:xfrm>
              <a:off x="0" y="0"/>
              <a:ext cx="1191574" cy="1131333"/>
              <a:chOff x="0" y="0"/>
              <a:chExt cx="235373" cy="223473"/>
            </a:xfrm>
          </p:grpSpPr>
          <p:sp>
            <p:nvSpPr>
              <p:cNvPr id="25" name="Freeform 25"/>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26" name="TextBox 26"/>
              <p:cNvSpPr txBox="1"/>
              <p:nvPr/>
            </p:nvSpPr>
            <p:spPr>
              <a:xfrm>
                <a:off x="0" y="-19050"/>
                <a:ext cx="235373" cy="242523"/>
              </a:xfrm>
              <a:prstGeom prst="rect">
                <a:avLst/>
              </a:prstGeom>
            </p:spPr>
            <p:txBody>
              <a:bodyPr lIns="50800" tIns="50800" rIns="50800" bIns="50800" rtlCol="0" anchor="ctr"/>
              <a:lstStyle/>
              <a:p>
                <a:pPr algn="ctr">
                  <a:lnSpc>
                    <a:spcPts val="2730"/>
                  </a:lnSpc>
                </a:pPr>
                <a:endParaRPr/>
              </a:p>
            </p:txBody>
          </p:sp>
        </p:grpSp>
        <p:sp>
          <p:nvSpPr>
            <p:cNvPr id="27" name="TextBox 27"/>
            <p:cNvSpPr txBox="1"/>
            <p:nvPr/>
          </p:nvSpPr>
          <p:spPr>
            <a:xfrm>
              <a:off x="86992" y="114817"/>
              <a:ext cx="986337" cy="901700"/>
            </a:xfrm>
            <a:prstGeom prst="rect">
              <a:avLst/>
            </a:prstGeom>
          </p:spPr>
          <p:txBody>
            <a:bodyPr lIns="0" tIns="0" rIns="0" bIns="0" rtlCol="0" anchor="t">
              <a:spAutoFit/>
            </a:bodyPr>
            <a:lstStyle/>
            <a:p>
              <a:pPr algn="ctr">
                <a:lnSpc>
                  <a:spcPts val="5399"/>
                </a:lnSpc>
              </a:pPr>
              <a:r>
                <a:rPr lang="en-US" sz="4499">
                  <a:solidFill>
                    <a:srgbClr val="000000"/>
                  </a:solidFill>
                  <a:latin typeface="Red Hat Display"/>
                  <a:ea typeface="Red Hat Display"/>
                  <a:cs typeface="Red Hat Display"/>
                  <a:sym typeface="Red Hat Display"/>
                </a:rPr>
                <a:t>01</a:t>
              </a:r>
            </a:p>
          </p:txBody>
        </p:sp>
      </p:grpSp>
      <p:sp>
        <p:nvSpPr>
          <p:cNvPr id="28" name="TextBox 28"/>
          <p:cNvSpPr txBox="1"/>
          <p:nvPr/>
        </p:nvSpPr>
        <p:spPr>
          <a:xfrm>
            <a:off x="4460032" y="5610033"/>
            <a:ext cx="2698394" cy="1700530"/>
          </a:xfrm>
          <a:prstGeom prst="rect">
            <a:avLst/>
          </a:prstGeom>
        </p:spPr>
        <p:txBody>
          <a:bodyPr lIns="0" tIns="0" rIns="0" bIns="0" rtlCol="0" anchor="t">
            <a:spAutoFit/>
          </a:bodyPr>
          <a:lstStyle/>
          <a:p>
            <a:pPr marL="0" lvl="0" indent="0" algn="l">
              <a:lnSpc>
                <a:spcPts val="3380"/>
              </a:lnSpc>
              <a:spcBef>
                <a:spcPct val="0"/>
              </a:spcBef>
            </a:pPr>
            <a:r>
              <a:rPr lang="en-US" sz="2600" b="1">
                <a:solidFill>
                  <a:srgbClr val="000000"/>
                </a:solidFill>
                <a:latin typeface="Inter Semi-Bold"/>
                <a:ea typeface="Inter Semi-Bold"/>
                <a:cs typeface="Inter Semi-Bold"/>
                <a:sym typeface="Inter Semi-Bold"/>
              </a:rPr>
              <a:t>Incentivar modelos innovadores de contratación</a:t>
            </a:r>
          </a:p>
        </p:txBody>
      </p:sp>
      <p:sp>
        <p:nvSpPr>
          <p:cNvPr id="29" name="TextBox 29"/>
          <p:cNvSpPr txBox="1"/>
          <p:nvPr/>
        </p:nvSpPr>
        <p:spPr>
          <a:xfrm>
            <a:off x="7714869" y="5610033"/>
            <a:ext cx="3034757" cy="2986405"/>
          </a:xfrm>
          <a:prstGeom prst="rect">
            <a:avLst/>
          </a:prstGeom>
        </p:spPr>
        <p:txBody>
          <a:bodyPr lIns="0" tIns="0" rIns="0" bIns="0" rtlCol="0" anchor="t">
            <a:spAutoFit/>
          </a:bodyPr>
          <a:lstStyle/>
          <a:p>
            <a:pPr algn="l">
              <a:lnSpc>
                <a:spcPts val="3380"/>
              </a:lnSpc>
            </a:pPr>
            <a:r>
              <a:rPr lang="en-US" sz="2600" b="1">
                <a:solidFill>
                  <a:srgbClr val="000000"/>
                </a:solidFill>
                <a:latin typeface="Inter Semi-Bold"/>
                <a:ea typeface="Inter Semi-Bold"/>
                <a:cs typeface="Inter Semi-Bold"/>
                <a:sym typeface="Inter Semi-Bold"/>
              </a:rPr>
              <a:t>Facilitar que las EPS hicieran gestión sobre los no UPC.</a:t>
            </a:r>
          </a:p>
          <a:p>
            <a:pPr algn="l">
              <a:lnSpc>
                <a:spcPts val="3380"/>
              </a:lnSpc>
            </a:pPr>
            <a:endParaRPr lang="en-US" sz="2600" b="1">
              <a:solidFill>
                <a:srgbClr val="000000"/>
              </a:solidFill>
              <a:latin typeface="Inter Semi-Bold"/>
              <a:ea typeface="Inter Semi-Bold"/>
              <a:cs typeface="Inter Semi-Bold"/>
              <a:sym typeface="Inter Semi-Bold"/>
            </a:endParaRPr>
          </a:p>
          <a:p>
            <a:pPr algn="l">
              <a:lnSpc>
                <a:spcPts val="3380"/>
              </a:lnSpc>
            </a:pPr>
            <a:endParaRPr lang="en-US" sz="2600" b="1">
              <a:solidFill>
                <a:srgbClr val="000000"/>
              </a:solidFill>
              <a:latin typeface="Inter Semi-Bold"/>
              <a:ea typeface="Inter Semi-Bold"/>
              <a:cs typeface="Inter Semi-Bold"/>
              <a:sym typeface="Inter Semi-Bold"/>
            </a:endParaRPr>
          </a:p>
          <a:p>
            <a:pPr marL="0" lvl="0" indent="0" algn="l">
              <a:lnSpc>
                <a:spcPts val="3380"/>
              </a:lnSpc>
              <a:spcBef>
                <a:spcPct val="0"/>
              </a:spcBef>
            </a:pPr>
            <a:endParaRPr lang="en-US" sz="2600" b="1">
              <a:solidFill>
                <a:srgbClr val="000000"/>
              </a:solidFill>
              <a:latin typeface="Inter Semi-Bold"/>
              <a:ea typeface="Inter Semi-Bold"/>
              <a:cs typeface="Inter Semi-Bold"/>
              <a:sym typeface="Inter Semi-Bold"/>
            </a:endParaRPr>
          </a:p>
        </p:txBody>
      </p:sp>
      <p:sp>
        <p:nvSpPr>
          <p:cNvPr id="30" name="TextBox 30"/>
          <p:cNvSpPr txBox="1"/>
          <p:nvPr/>
        </p:nvSpPr>
        <p:spPr>
          <a:xfrm>
            <a:off x="11306069" y="5610033"/>
            <a:ext cx="2698394" cy="3415030"/>
          </a:xfrm>
          <a:prstGeom prst="rect">
            <a:avLst/>
          </a:prstGeom>
        </p:spPr>
        <p:txBody>
          <a:bodyPr lIns="0" tIns="0" rIns="0" bIns="0" rtlCol="0" anchor="t">
            <a:spAutoFit/>
          </a:bodyPr>
          <a:lstStyle/>
          <a:p>
            <a:pPr marL="0" lvl="0" indent="0" algn="l">
              <a:lnSpc>
                <a:spcPts val="3380"/>
              </a:lnSpc>
              <a:spcBef>
                <a:spcPct val="0"/>
              </a:spcBef>
            </a:pPr>
            <a:r>
              <a:rPr lang="en-US" sz="2600" b="1">
                <a:solidFill>
                  <a:srgbClr val="000000"/>
                </a:solidFill>
                <a:latin typeface="Inter Semi-Bold"/>
                <a:ea typeface="Inter Semi-Bold"/>
                <a:cs typeface="Inter Semi-Bold"/>
                <a:sym typeface="Inter Semi-Bold"/>
              </a:rPr>
              <a:t>Mejora el flujo de recursos al no tener que suspender los pagos por problemas en la auditoría en Adres.</a:t>
            </a:r>
          </a:p>
        </p:txBody>
      </p:sp>
      <p:sp>
        <p:nvSpPr>
          <p:cNvPr id="31" name="TextBox 31"/>
          <p:cNvSpPr txBox="1"/>
          <p:nvPr/>
        </p:nvSpPr>
        <p:spPr>
          <a:xfrm>
            <a:off x="14560906" y="5610033"/>
            <a:ext cx="2698394" cy="2129155"/>
          </a:xfrm>
          <a:prstGeom prst="rect">
            <a:avLst/>
          </a:prstGeom>
        </p:spPr>
        <p:txBody>
          <a:bodyPr lIns="0" tIns="0" rIns="0" bIns="0" rtlCol="0" anchor="t">
            <a:spAutoFit/>
          </a:bodyPr>
          <a:lstStyle/>
          <a:p>
            <a:pPr marL="0" lvl="0" indent="0" algn="l">
              <a:lnSpc>
                <a:spcPts val="3380"/>
              </a:lnSpc>
              <a:spcBef>
                <a:spcPct val="0"/>
              </a:spcBef>
            </a:pPr>
            <a:r>
              <a:rPr lang="en-US" sz="2600" b="1">
                <a:solidFill>
                  <a:srgbClr val="000000"/>
                </a:solidFill>
                <a:latin typeface="Inter Semi-Bold"/>
                <a:ea typeface="Inter Semi-Bold"/>
                <a:cs typeface="Inter Semi-Bold"/>
                <a:sym typeface="Inter Semi-Bold"/>
              </a:rPr>
              <a:t>Alinear incentivos para garantizar la sostenibilidad del sistema.</a:t>
            </a:r>
          </a:p>
        </p:txBody>
      </p:sp>
      <p:sp>
        <p:nvSpPr>
          <p:cNvPr id="32" name="TextBox 32"/>
          <p:cNvSpPr txBox="1"/>
          <p:nvPr/>
        </p:nvSpPr>
        <p:spPr>
          <a:xfrm>
            <a:off x="606497" y="909728"/>
            <a:ext cx="13954409" cy="2034018"/>
          </a:xfrm>
          <a:prstGeom prst="rect">
            <a:avLst/>
          </a:prstGeom>
        </p:spPr>
        <p:txBody>
          <a:bodyPr lIns="0" tIns="0" rIns="0" bIns="0" rtlCol="0" anchor="t">
            <a:spAutoFit/>
          </a:bodyPr>
          <a:lstStyle/>
          <a:p>
            <a:pPr marL="0" lvl="0" indent="0" algn="l">
              <a:lnSpc>
                <a:spcPts val="7966"/>
              </a:lnSpc>
            </a:pPr>
            <a:r>
              <a:rPr lang="en-US" sz="7242" spc="-144">
                <a:solidFill>
                  <a:srgbClr val="000000"/>
                </a:solidFill>
                <a:latin typeface="Red Hat Display"/>
                <a:ea typeface="Red Hat Display"/>
                <a:cs typeface="Red Hat Display"/>
                <a:sym typeface="Red Hat Display"/>
              </a:rPr>
              <a:t>Objetivos de presupuestos máximos</a:t>
            </a:r>
          </a:p>
        </p:txBody>
      </p:sp>
      <p:sp>
        <p:nvSpPr>
          <p:cNvPr id="33" name="TextBox 33"/>
          <p:cNvSpPr txBox="1"/>
          <p:nvPr/>
        </p:nvSpPr>
        <p:spPr>
          <a:xfrm>
            <a:off x="0" y="9239250"/>
            <a:ext cx="7158426" cy="247650"/>
          </a:xfrm>
          <a:prstGeom prst="rect">
            <a:avLst/>
          </a:prstGeom>
        </p:spPr>
        <p:txBody>
          <a:bodyPr lIns="0" tIns="0" rIns="0" bIns="0" rtlCol="0" anchor="t">
            <a:spAutoFit/>
          </a:bodyPr>
          <a:lstStyle/>
          <a:p>
            <a:pPr algn="ctr">
              <a:lnSpc>
                <a:spcPts val="1950"/>
              </a:lnSpc>
              <a:spcBef>
                <a:spcPct val="0"/>
              </a:spcBef>
            </a:pPr>
            <a:r>
              <a:rPr lang="en-US" sz="1500">
                <a:solidFill>
                  <a:srgbClr val="000000"/>
                </a:solidFill>
                <a:latin typeface="Inter"/>
                <a:ea typeface="Inter"/>
                <a:cs typeface="Inter"/>
                <a:sym typeface="Inter"/>
              </a:rPr>
              <a:t>Fuente: Presentación Minsalud , 2019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1820895" cy="2094714"/>
            <a:chOff x="0" y="0"/>
            <a:chExt cx="3113322" cy="551694"/>
          </a:xfrm>
        </p:grpSpPr>
        <p:sp>
          <p:nvSpPr>
            <p:cNvPr id="3" name="Freeform 3"/>
            <p:cNvSpPr/>
            <p:nvPr/>
          </p:nvSpPr>
          <p:spPr>
            <a:xfrm>
              <a:off x="0" y="0"/>
              <a:ext cx="3113322" cy="551694"/>
            </a:xfrm>
            <a:custGeom>
              <a:avLst/>
              <a:gdLst/>
              <a:ahLst/>
              <a:cxnLst/>
              <a:rect l="l" t="t" r="r" b="b"/>
              <a:pathLst>
                <a:path w="3113322" h="551694">
                  <a:moveTo>
                    <a:pt x="0" y="0"/>
                  </a:moveTo>
                  <a:lnTo>
                    <a:pt x="3113322" y="0"/>
                  </a:lnTo>
                  <a:lnTo>
                    <a:pt x="3113322" y="551694"/>
                  </a:lnTo>
                  <a:lnTo>
                    <a:pt x="0" y="551694"/>
                  </a:lnTo>
                  <a:close/>
                </a:path>
              </a:pathLst>
            </a:custGeom>
            <a:solidFill>
              <a:srgbClr val="FFC054"/>
            </a:solidFill>
          </p:spPr>
          <p:txBody>
            <a:bodyPr/>
            <a:lstStyle/>
            <a:p>
              <a:endParaRPr lang="es-CO"/>
            </a:p>
          </p:txBody>
        </p:sp>
        <p:sp>
          <p:nvSpPr>
            <p:cNvPr id="4" name="TextBox 4"/>
            <p:cNvSpPr txBox="1"/>
            <p:nvPr/>
          </p:nvSpPr>
          <p:spPr>
            <a:xfrm>
              <a:off x="0" y="-28575"/>
              <a:ext cx="3113322" cy="580269"/>
            </a:xfrm>
            <a:prstGeom prst="rect">
              <a:avLst/>
            </a:prstGeom>
          </p:spPr>
          <p:txBody>
            <a:bodyPr lIns="50800" tIns="50800" rIns="50800" bIns="50800" rtlCol="0" anchor="ctr"/>
            <a:lstStyle/>
            <a:p>
              <a:pPr algn="ctr">
                <a:lnSpc>
                  <a:spcPts val="2730"/>
                </a:lnSpc>
              </a:pPr>
              <a:endParaRPr/>
            </a:p>
          </p:txBody>
        </p:sp>
      </p:grpSp>
      <p:sp>
        <p:nvSpPr>
          <p:cNvPr id="6" name="TextBox 6"/>
          <p:cNvSpPr txBox="1"/>
          <p:nvPr/>
        </p:nvSpPr>
        <p:spPr>
          <a:xfrm>
            <a:off x="248012" y="162726"/>
            <a:ext cx="10710804" cy="1137929"/>
          </a:xfrm>
          <a:prstGeom prst="rect">
            <a:avLst/>
          </a:prstGeom>
        </p:spPr>
        <p:txBody>
          <a:bodyPr lIns="0" tIns="0" rIns="0" bIns="0" rtlCol="0" anchor="t">
            <a:spAutoFit/>
          </a:bodyPr>
          <a:lstStyle/>
          <a:p>
            <a:pPr algn="l">
              <a:lnSpc>
                <a:spcPts val="5060"/>
              </a:lnSpc>
            </a:pPr>
            <a:r>
              <a:rPr lang="en-US" sz="4600" spc="-92">
                <a:solidFill>
                  <a:srgbClr val="000000"/>
                </a:solidFill>
                <a:latin typeface="Red Hat Display"/>
                <a:ea typeface="Red Hat Display"/>
                <a:cs typeface="Red Hat Display"/>
                <a:sym typeface="Red Hat Display"/>
              </a:rPr>
              <a:t>Metodología de Presupuestos Máximos</a:t>
            </a:r>
          </a:p>
          <a:p>
            <a:pPr marL="0" lvl="0" indent="0" algn="l">
              <a:lnSpc>
                <a:spcPts val="3960"/>
              </a:lnSpc>
            </a:pPr>
            <a:r>
              <a:rPr lang="en-US" sz="3600" spc="-72">
                <a:solidFill>
                  <a:srgbClr val="000000"/>
                </a:solidFill>
                <a:latin typeface="Red Hat Display"/>
                <a:ea typeface="Red Hat Display"/>
                <a:cs typeface="Red Hat Display"/>
                <a:sym typeface="Red Hat Display"/>
              </a:rPr>
              <a:t> </a:t>
            </a:r>
          </a:p>
        </p:txBody>
      </p:sp>
      <p:sp>
        <p:nvSpPr>
          <p:cNvPr id="7" name="TextBox 7"/>
          <p:cNvSpPr txBox="1"/>
          <p:nvPr/>
        </p:nvSpPr>
        <p:spPr>
          <a:xfrm>
            <a:off x="1424038" y="2689750"/>
            <a:ext cx="12716181" cy="642083"/>
          </a:xfrm>
          <a:prstGeom prst="rect">
            <a:avLst/>
          </a:prstGeom>
        </p:spPr>
        <p:txBody>
          <a:bodyPr lIns="0" tIns="0" rIns="0" bIns="0" rtlCol="0" anchor="t">
            <a:spAutoFit/>
          </a:bodyPr>
          <a:lstStyle/>
          <a:p>
            <a:pPr algn="ctr">
              <a:lnSpc>
                <a:spcPts val="5198"/>
              </a:lnSpc>
              <a:spcBef>
                <a:spcPct val="0"/>
              </a:spcBef>
            </a:pPr>
            <a:r>
              <a:rPr lang="en-US" sz="3998" i="1">
                <a:solidFill>
                  <a:srgbClr val="FFA100"/>
                </a:solidFill>
                <a:latin typeface="Inter Italics"/>
                <a:ea typeface="Inter Italics"/>
                <a:cs typeface="Inter Italics"/>
                <a:sym typeface="Inter Italics"/>
              </a:rPr>
              <a:t>Presupuesto Máximo=VMR(O PRI)∗ Q</a:t>
            </a:r>
          </a:p>
        </p:txBody>
      </p:sp>
      <p:sp>
        <p:nvSpPr>
          <p:cNvPr id="8" name="TextBox 8"/>
          <p:cNvSpPr txBox="1"/>
          <p:nvPr/>
        </p:nvSpPr>
        <p:spPr>
          <a:xfrm>
            <a:off x="8739846" y="3328260"/>
            <a:ext cx="4874121" cy="344805"/>
          </a:xfrm>
          <a:prstGeom prst="rect">
            <a:avLst/>
          </a:prstGeom>
        </p:spPr>
        <p:txBody>
          <a:bodyPr lIns="0" tIns="0" rIns="0" bIns="0" rtlCol="0" anchor="t">
            <a:spAutoFit/>
          </a:bodyPr>
          <a:lstStyle/>
          <a:p>
            <a:pPr algn="ctr">
              <a:lnSpc>
                <a:spcPts val="2730"/>
              </a:lnSpc>
              <a:spcBef>
                <a:spcPct val="0"/>
              </a:spcBef>
            </a:pPr>
            <a:r>
              <a:rPr lang="en-US" sz="2100">
                <a:solidFill>
                  <a:srgbClr val="737373"/>
                </a:solidFill>
                <a:latin typeface="Inter"/>
                <a:ea typeface="Inter"/>
                <a:cs typeface="Inter"/>
                <a:sym typeface="Inter"/>
              </a:rPr>
              <a:t>Q=Qinicial +Qdelta (Nuevo, incidencia)</a:t>
            </a:r>
          </a:p>
        </p:txBody>
      </p:sp>
      <p:pic>
        <p:nvPicPr>
          <p:cNvPr id="19" name="Imagen 18">
            <a:extLst>
              <a:ext uri="{FF2B5EF4-FFF2-40B4-BE49-F238E27FC236}">
                <a16:creationId xmlns:a16="http://schemas.microsoft.com/office/drawing/2014/main" id="{CB1F511B-1E4D-F520-0C3F-303F3B81C810}"/>
              </a:ext>
            </a:extLst>
          </p:cNvPr>
          <p:cNvPicPr>
            <a:picLocks noChangeAspect="1"/>
          </p:cNvPicPr>
          <p:nvPr/>
        </p:nvPicPr>
        <p:blipFill>
          <a:blip r:embed="rId2"/>
          <a:stretch>
            <a:fillRect/>
          </a:stretch>
        </p:blipFill>
        <p:spPr>
          <a:xfrm>
            <a:off x="1108718" y="3970343"/>
            <a:ext cx="15121881" cy="535249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1820895" cy="2094714"/>
            <a:chOff x="0" y="0"/>
            <a:chExt cx="3113322" cy="551694"/>
          </a:xfrm>
        </p:grpSpPr>
        <p:sp>
          <p:nvSpPr>
            <p:cNvPr id="3" name="Freeform 3"/>
            <p:cNvSpPr/>
            <p:nvPr/>
          </p:nvSpPr>
          <p:spPr>
            <a:xfrm>
              <a:off x="0" y="0"/>
              <a:ext cx="3113322" cy="551694"/>
            </a:xfrm>
            <a:custGeom>
              <a:avLst/>
              <a:gdLst/>
              <a:ahLst/>
              <a:cxnLst/>
              <a:rect l="l" t="t" r="r" b="b"/>
              <a:pathLst>
                <a:path w="3113322" h="551694">
                  <a:moveTo>
                    <a:pt x="0" y="0"/>
                  </a:moveTo>
                  <a:lnTo>
                    <a:pt x="3113322" y="0"/>
                  </a:lnTo>
                  <a:lnTo>
                    <a:pt x="3113322" y="551694"/>
                  </a:lnTo>
                  <a:lnTo>
                    <a:pt x="0" y="551694"/>
                  </a:lnTo>
                  <a:close/>
                </a:path>
              </a:pathLst>
            </a:custGeom>
            <a:solidFill>
              <a:srgbClr val="FFC054"/>
            </a:solidFill>
          </p:spPr>
          <p:txBody>
            <a:bodyPr/>
            <a:lstStyle/>
            <a:p>
              <a:endParaRPr lang="es-CO"/>
            </a:p>
          </p:txBody>
        </p:sp>
        <p:sp>
          <p:nvSpPr>
            <p:cNvPr id="4" name="TextBox 4"/>
            <p:cNvSpPr txBox="1"/>
            <p:nvPr/>
          </p:nvSpPr>
          <p:spPr>
            <a:xfrm>
              <a:off x="0" y="-28575"/>
              <a:ext cx="3113322" cy="580269"/>
            </a:xfrm>
            <a:prstGeom prst="rect">
              <a:avLst/>
            </a:prstGeom>
          </p:spPr>
          <p:txBody>
            <a:bodyPr lIns="50800" tIns="50800" rIns="50800" bIns="50800" rtlCol="0" anchor="ctr"/>
            <a:lstStyle/>
            <a:p>
              <a:pPr algn="ctr">
                <a:lnSpc>
                  <a:spcPts val="2730"/>
                </a:lnSpc>
              </a:pPr>
              <a:endParaRPr/>
            </a:p>
          </p:txBody>
        </p:sp>
      </p:grpSp>
      <p:sp>
        <p:nvSpPr>
          <p:cNvPr id="5" name="Freeform 5"/>
          <p:cNvSpPr/>
          <p:nvPr/>
        </p:nvSpPr>
        <p:spPr>
          <a:xfrm>
            <a:off x="1376158" y="2857685"/>
            <a:ext cx="16570101" cy="7021486"/>
          </a:xfrm>
          <a:custGeom>
            <a:avLst/>
            <a:gdLst/>
            <a:ahLst/>
            <a:cxnLst/>
            <a:rect l="l" t="t" r="r" b="b"/>
            <a:pathLst>
              <a:path w="16570101" h="7021486">
                <a:moveTo>
                  <a:pt x="0" y="0"/>
                </a:moveTo>
                <a:lnTo>
                  <a:pt x="16570101" y="0"/>
                </a:lnTo>
                <a:lnTo>
                  <a:pt x="16570101" y="7021486"/>
                </a:lnTo>
                <a:lnTo>
                  <a:pt x="0" y="7021486"/>
                </a:lnTo>
                <a:lnTo>
                  <a:pt x="0" y="0"/>
                </a:lnTo>
                <a:close/>
              </a:path>
            </a:pathLst>
          </a:custGeom>
          <a:blipFill>
            <a:blip r:embed="rId2"/>
            <a:stretch>
              <a:fillRect t="-2361"/>
            </a:stretch>
          </a:blipFill>
        </p:spPr>
        <p:txBody>
          <a:bodyPr/>
          <a:lstStyle/>
          <a:p>
            <a:endParaRPr lang="es-CO" dirty="0"/>
          </a:p>
        </p:txBody>
      </p:sp>
      <p:sp>
        <p:nvSpPr>
          <p:cNvPr id="6" name="TextBox 6"/>
          <p:cNvSpPr txBox="1"/>
          <p:nvPr/>
        </p:nvSpPr>
        <p:spPr>
          <a:xfrm>
            <a:off x="248012" y="162726"/>
            <a:ext cx="10710804" cy="1137929"/>
          </a:xfrm>
          <a:prstGeom prst="rect">
            <a:avLst/>
          </a:prstGeom>
        </p:spPr>
        <p:txBody>
          <a:bodyPr lIns="0" tIns="0" rIns="0" bIns="0" rtlCol="0" anchor="t">
            <a:spAutoFit/>
          </a:bodyPr>
          <a:lstStyle/>
          <a:p>
            <a:pPr algn="l">
              <a:lnSpc>
                <a:spcPts val="5060"/>
              </a:lnSpc>
            </a:pPr>
            <a:r>
              <a:rPr lang="en-US" sz="4600" spc="-92">
                <a:solidFill>
                  <a:srgbClr val="000000"/>
                </a:solidFill>
                <a:latin typeface="Red Hat Display"/>
                <a:ea typeface="Red Hat Display"/>
                <a:cs typeface="Red Hat Display"/>
                <a:sym typeface="Red Hat Display"/>
              </a:rPr>
              <a:t>Metodología de Presupuestos Máximos</a:t>
            </a:r>
          </a:p>
          <a:p>
            <a:pPr marL="0" lvl="0" indent="0" algn="l">
              <a:lnSpc>
                <a:spcPts val="3960"/>
              </a:lnSpc>
            </a:pPr>
            <a:r>
              <a:rPr lang="en-US" sz="3600" spc="-72">
                <a:solidFill>
                  <a:srgbClr val="000000"/>
                </a:solidFill>
                <a:latin typeface="Red Hat Display"/>
                <a:ea typeface="Red Hat Display"/>
                <a:cs typeface="Red Hat Display"/>
                <a:sym typeface="Red Hat Display"/>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1820895" cy="1569250"/>
            <a:chOff x="0" y="0"/>
            <a:chExt cx="3113322" cy="413301"/>
          </a:xfrm>
        </p:grpSpPr>
        <p:sp>
          <p:nvSpPr>
            <p:cNvPr id="3" name="Freeform 3"/>
            <p:cNvSpPr/>
            <p:nvPr/>
          </p:nvSpPr>
          <p:spPr>
            <a:xfrm>
              <a:off x="0" y="0"/>
              <a:ext cx="3113322" cy="413301"/>
            </a:xfrm>
            <a:custGeom>
              <a:avLst/>
              <a:gdLst/>
              <a:ahLst/>
              <a:cxnLst/>
              <a:rect l="l" t="t" r="r" b="b"/>
              <a:pathLst>
                <a:path w="3113322" h="413301">
                  <a:moveTo>
                    <a:pt x="0" y="0"/>
                  </a:moveTo>
                  <a:lnTo>
                    <a:pt x="3113322" y="0"/>
                  </a:lnTo>
                  <a:lnTo>
                    <a:pt x="3113322" y="413301"/>
                  </a:lnTo>
                  <a:lnTo>
                    <a:pt x="0" y="413301"/>
                  </a:lnTo>
                  <a:close/>
                </a:path>
              </a:pathLst>
            </a:custGeom>
            <a:solidFill>
              <a:srgbClr val="FFC054"/>
            </a:solidFill>
          </p:spPr>
          <p:txBody>
            <a:bodyPr/>
            <a:lstStyle/>
            <a:p>
              <a:endParaRPr lang="es-CO"/>
            </a:p>
          </p:txBody>
        </p:sp>
        <p:sp>
          <p:nvSpPr>
            <p:cNvPr id="4" name="TextBox 4"/>
            <p:cNvSpPr txBox="1"/>
            <p:nvPr/>
          </p:nvSpPr>
          <p:spPr>
            <a:xfrm>
              <a:off x="0" y="-28575"/>
              <a:ext cx="3113322" cy="441876"/>
            </a:xfrm>
            <a:prstGeom prst="rect">
              <a:avLst/>
            </a:prstGeom>
          </p:spPr>
          <p:txBody>
            <a:bodyPr lIns="50800" tIns="50800" rIns="50800" bIns="50800" rtlCol="0" anchor="ctr"/>
            <a:lstStyle/>
            <a:p>
              <a:pPr algn="ctr">
                <a:lnSpc>
                  <a:spcPts val="2730"/>
                </a:lnSpc>
              </a:pPr>
              <a:endParaRPr/>
            </a:p>
          </p:txBody>
        </p:sp>
      </p:grpSp>
      <p:sp>
        <p:nvSpPr>
          <p:cNvPr id="5" name="Freeform 5"/>
          <p:cNvSpPr/>
          <p:nvPr/>
        </p:nvSpPr>
        <p:spPr>
          <a:xfrm>
            <a:off x="439128" y="4066201"/>
            <a:ext cx="7686836" cy="4638435"/>
          </a:xfrm>
          <a:custGeom>
            <a:avLst/>
            <a:gdLst/>
            <a:ahLst/>
            <a:cxnLst/>
            <a:rect l="l" t="t" r="r" b="b"/>
            <a:pathLst>
              <a:path w="7686836" h="4638435">
                <a:moveTo>
                  <a:pt x="0" y="0"/>
                </a:moveTo>
                <a:lnTo>
                  <a:pt x="7686836" y="0"/>
                </a:lnTo>
                <a:lnTo>
                  <a:pt x="7686836" y="4638435"/>
                </a:lnTo>
                <a:lnTo>
                  <a:pt x="0" y="4638435"/>
                </a:lnTo>
                <a:lnTo>
                  <a:pt x="0" y="0"/>
                </a:lnTo>
                <a:close/>
              </a:path>
            </a:pathLst>
          </a:custGeom>
          <a:blipFill>
            <a:blip r:embed="rId2"/>
            <a:stretch>
              <a:fillRect l="-536" r="-3016" b="-5754"/>
            </a:stretch>
          </a:blipFill>
        </p:spPr>
        <p:txBody>
          <a:bodyPr/>
          <a:lstStyle/>
          <a:p>
            <a:endParaRPr lang="es-CO"/>
          </a:p>
        </p:txBody>
      </p:sp>
      <p:sp>
        <p:nvSpPr>
          <p:cNvPr id="6" name="Freeform 6"/>
          <p:cNvSpPr/>
          <p:nvPr/>
        </p:nvSpPr>
        <p:spPr>
          <a:xfrm>
            <a:off x="8839494" y="3910484"/>
            <a:ext cx="7549845" cy="4794152"/>
          </a:xfrm>
          <a:custGeom>
            <a:avLst/>
            <a:gdLst/>
            <a:ahLst/>
            <a:cxnLst/>
            <a:rect l="l" t="t" r="r" b="b"/>
            <a:pathLst>
              <a:path w="7549845" h="4794152">
                <a:moveTo>
                  <a:pt x="0" y="0"/>
                </a:moveTo>
                <a:lnTo>
                  <a:pt x="7549845" y="0"/>
                </a:lnTo>
                <a:lnTo>
                  <a:pt x="7549845" y="4794152"/>
                </a:lnTo>
                <a:lnTo>
                  <a:pt x="0" y="4794152"/>
                </a:lnTo>
                <a:lnTo>
                  <a:pt x="0" y="0"/>
                </a:lnTo>
                <a:close/>
              </a:path>
            </a:pathLst>
          </a:custGeom>
          <a:blipFill>
            <a:blip r:embed="rId3"/>
            <a:stretch>
              <a:fillRect/>
            </a:stretch>
          </a:blipFill>
        </p:spPr>
        <p:txBody>
          <a:bodyPr/>
          <a:lstStyle/>
          <a:p>
            <a:endParaRPr lang="es-CO"/>
          </a:p>
        </p:txBody>
      </p:sp>
      <p:sp>
        <p:nvSpPr>
          <p:cNvPr id="7" name="TextBox 7"/>
          <p:cNvSpPr txBox="1"/>
          <p:nvPr/>
        </p:nvSpPr>
        <p:spPr>
          <a:xfrm>
            <a:off x="248012" y="162726"/>
            <a:ext cx="9689904" cy="1137929"/>
          </a:xfrm>
          <a:prstGeom prst="rect">
            <a:avLst/>
          </a:prstGeom>
        </p:spPr>
        <p:txBody>
          <a:bodyPr lIns="0" tIns="0" rIns="0" bIns="0" rtlCol="0" anchor="t">
            <a:spAutoFit/>
          </a:bodyPr>
          <a:lstStyle/>
          <a:p>
            <a:pPr algn="l">
              <a:lnSpc>
                <a:spcPts val="5060"/>
              </a:lnSpc>
            </a:pPr>
            <a:r>
              <a:rPr lang="en-US" sz="4600" spc="-92">
                <a:solidFill>
                  <a:srgbClr val="000000"/>
                </a:solidFill>
                <a:latin typeface="Red Hat Display"/>
                <a:ea typeface="Red Hat Display"/>
                <a:cs typeface="Red Hat Display"/>
                <a:sym typeface="Red Hat Display"/>
              </a:rPr>
              <a:t>Composición Presupuesto Máximos</a:t>
            </a:r>
          </a:p>
          <a:p>
            <a:pPr marL="0" lvl="0" indent="0" algn="l">
              <a:lnSpc>
                <a:spcPts val="3960"/>
              </a:lnSpc>
            </a:pPr>
            <a:r>
              <a:rPr lang="en-US" sz="3600" spc="-72">
                <a:solidFill>
                  <a:srgbClr val="000000"/>
                </a:solidFill>
                <a:latin typeface="Red Hat Display"/>
                <a:ea typeface="Red Hat Display"/>
                <a:cs typeface="Red Hat Display"/>
                <a:sym typeface="Red Hat Display"/>
              </a:rPr>
              <a:t>(participación valores cada tipo de tecnología) </a:t>
            </a:r>
          </a:p>
        </p:txBody>
      </p:sp>
      <p:sp>
        <p:nvSpPr>
          <p:cNvPr id="8" name="TextBox 8"/>
          <p:cNvSpPr txBox="1"/>
          <p:nvPr/>
        </p:nvSpPr>
        <p:spPr>
          <a:xfrm>
            <a:off x="1993585" y="2171353"/>
            <a:ext cx="3916862" cy="539489"/>
          </a:xfrm>
          <a:prstGeom prst="rect">
            <a:avLst/>
          </a:prstGeom>
        </p:spPr>
        <p:txBody>
          <a:bodyPr lIns="0" tIns="0" rIns="0" bIns="0" rtlCol="0" anchor="t">
            <a:spAutoFit/>
          </a:bodyPr>
          <a:lstStyle/>
          <a:p>
            <a:pPr algn="ctr">
              <a:lnSpc>
                <a:spcPts val="4328"/>
              </a:lnSpc>
              <a:spcBef>
                <a:spcPct val="0"/>
              </a:spcBef>
            </a:pPr>
            <a:r>
              <a:rPr lang="en-US" sz="3329" b="1">
                <a:solidFill>
                  <a:srgbClr val="000000"/>
                </a:solidFill>
                <a:latin typeface="Inter Bold"/>
                <a:ea typeface="Inter Bold"/>
                <a:cs typeface="Inter Bold"/>
                <a:sym typeface="Inter Bold"/>
              </a:rPr>
              <a:t>Composición 2022</a:t>
            </a:r>
          </a:p>
        </p:txBody>
      </p:sp>
      <p:sp>
        <p:nvSpPr>
          <p:cNvPr id="9" name="TextBox 9"/>
          <p:cNvSpPr txBox="1"/>
          <p:nvPr/>
        </p:nvSpPr>
        <p:spPr>
          <a:xfrm>
            <a:off x="10768450" y="2171353"/>
            <a:ext cx="3937155" cy="539489"/>
          </a:xfrm>
          <a:prstGeom prst="rect">
            <a:avLst/>
          </a:prstGeom>
        </p:spPr>
        <p:txBody>
          <a:bodyPr lIns="0" tIns="0" rIns="0" bIns="0" rtlCol="0" anchor="t">
            <a:spAutoFit/>
          </a:bodyPr>
          <a:lstStyle/>
          <a:p>
            <a:pPr algn="ctr">
              <a:lnSpc>
                <a:spcPts val="4328"/>
              </a:lnSpc>
              <a:spcBef>
                <a:spcPct val="0"/>
              </a:spcBef>
            </a:pPr>
            <a:r>
              <a:rPr lang="en-US" sz="3329" b="1">
                <a:solidFill>
                  <a:srgbClr val="000000"/>
                </a:solidFill>
                <a:latin typeface="Inter Bold"/>
                <a:ea typeface="Inter Bold"/>
                <a:cs typeface="Inter Bold"/>
                <a:sym typeface="Inter Bold"/>
              </a:rPr>
              <a:t>Composición 2024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1820895" cy="1569250"/>
            <a:chOff x="0" y="0"/>
            <a:chExt cx="3113322" cy="413301"/>
          </a:xfrm>
        </p:grpSpPr>
        <p:sp>
          <p:nvSpPr>
            <p:cNvPr id="3" name="Freeform 3"/>
            <p:cNvSpPr/>
            <p:nvPr/>
          </p:nvSpPr>
          <p:spPr>
            <a:xfrm>
              <a:off x="0" y="0"/>
              <a:ext cx="3113322" cy="413301"/>
            </a:xfrm>
            <a:custGeom>
              <a:avLst/>
              <a:gdLst/>
              <a:ahLst/>
              <a:cxnLst/>
              <a:rect l="l" t="t" r="r" b="b"/>
              <a:pathLst>
                <a:path w="3113322" h="413301">
                  <a:moveTo>
                    <a:pt x="0" y="0"/>
                  </a:moveTo>
                  <a:lnTo>
                    <a:pt x="3113322" y="0"/>
                  </a:lnTo>
                  <a:lnTo>
                    <a:pt x="3113322" y="413301"/>
                  </a:lnTo>
                  <a:lnTo>
                    <a:pt x="0" y="413301"/>
                  </a:lnTo>
                  <a:close/>
                </a:path>
              </a:pathLst>
            </a:custGeom>
            <a:solidFill>
              <a:srgbClr val="FFC054"/>
            </a:solidFill>
          </p:spPr>
          <p:txBody>
            <a:bodyPr/>
            <a:lstStyle/>
            <a:p>
              <a:endParaRPr lang="es-CO"/>
            </a:p>
          </p:txBody>
        </p:sp>
        <p:sp>
          <p:nvSpPr>
            <p:cNvPr id="4" name="TextBox 4"/>
            <p:cNvSpPr txBox="1"/>
            <p:nvPr/>
          </p:nvSpPr>
          <p:spPr>
            <a:xfrm>
              <a:off x="0" y="-28575"/>
              <a:ext cx="3113322" cy="441876"/>
            </a:xfrm>
            <a:prstGeom prst="rect">
              <a:avLst/>
            </a:prstGeom>
          </p:spPr>
          <p:txBody>
            <a:bodyPr lIns="50800" tIns="50800" rIns="50800" bIns="50800" rtlCol="0" anchor="ctr"/>
            <a:lstStyle/>
            <a:p>
              <a:pPr algn="ctr">
                <a:lnSpc>
                  <a:spcPts val="2730"/>
                </a:lnSpc>
              </a:pPr>
              <a:endParaRPr/>
            </a:p>
          </p:txBody>
        </p:sp>
      </p:grpSp>
      <p:sp>
        <p:nvSpPr>
          <p:cNvPr id="5" name="TextBox 5"/>
          <p:cNvSpPr txBox="1"/>
          <p:nvPr/>
        </p:nvSpPr>
        <p:spPr>
          <a:xfrm>
            <a:off x="248012" y="162726"/>
            <a:ext cx="9689904" cy="1137929"/>
          </a:xfrm>
          <a:prstGeom prst="rect">
            <a:avLst/>
          </a:prstGeom>
        </p:spPr>
        <p:txBody>
          <a:bodyPr lIns="0" tIns="0" rIns="0" bIns="0" rtlCol="0" anchor="t">
            <a:spAutoFit/>
          </a:bodyPr>
          <a:lstStyle/>
          <a:p>
            <a:pPr algn="l">
              <a:lnSpc>
                <a:spcPts val="5060"/>
              </a:lnSpc>
            </a:pPr>
            <a:r>
              <a:rPr lang="en-US" sz="4600" spc="-92">
                <a:solidFill>
                  <a:srgbClr val="000000"/>
                </a:solidFill>
                <a:latin typeface="Red Hat Display"/>
                <a:ea typeface="Red Hat Display"/>
                <a:cs typeface="Red Hat Display"/>
                <a:sym typeface="Red Hat Display"/>
              </a:rPr>
              <a:t>Composición Presupuesto Máximos</a:t>
            </a:r>
          </a:p>
          <a:p>
            <a:pPr marL="0" lvl="0" indent="0" algn="l">
              <a:lnSpc>
                <a:spcPts val="3960"/>
              </a:lnSpc>
            </a:pPr>
            <a:r>
              <a:rPr lang="en-US" sz="3600" spc="-72">
                <a:solidFill>
                  <a:srgbClr val="000000"/>
                </a:solidFill>
                <a:latin typeface="Red Hat Display"/>
                <a:ea typeface="Red Hat Display"/>
                <a:cs typeface="Red Hat Display"/>
                <a:sym typeface="Red Hat Display"/>
              </a:rPr>
              <a:t>(participación grupo medicamentos) </a:t>
            </a:r>
          </a:p>
        </p:txBody>
      </p:sp>
      <p:sp>
        <p:nvSpPr>
          <p:cNvPr id="7" name="TextBox 7"/>
          <p:cNvSpPr txBox="1"/>
          <p:nvPr/>
        </p:nvSpPr>
        <p:spPr>
          <a:xfrm>
            <a:off x="420273" y="2971488"/>
            <a:ext cx="5970597" cy="4571265"/>
          </a:xfrm>
          <a:prstGeom prst="rect">
            <a:avLst/>
          </a:prstGeom>
        </p:spPr>
        <p:txBody>
          <a:bodyPr lIns="0" tIns="0" rIns="0" bIns="0" rtlCol="0" anchor="t">
            <a:spAutoFit/>
          </a:bodyPr>
          <a:lstStyle/>
          <a:p>
            <a:pPr marL="498276" lvl="1" indent="-249138" algn="l">
              <a:lnSpc>
                <a:spcPts val="3000"/>
              </a:lnSpc>
              <a:buFont typeface="Arial"/>
              <a:buChar char="•"/>
            </a:pPr>
            <a:r>
              <a:rPr lang="es-CO" sz="2307" dirty="0">
                <a:solidFill>
                  <a:srgbClr val="000000"/>
                </a:solidFill>
                <a:latin typeface="Inter"/>
                <a:ea typeface="Inter"/>
                <a:cs typeface="Inter"/>
                <a:sym typeface="Inter"/>
              </a:rPr>
              <a:t>Para priorizar las actualizaciones Minsalud clasifica los medicamentos en tres grupos para </a:t>
            </a:r>
            <a:r>
              <a:rPr lang="es-CO" sz="2307" dirty="0" err="1">
                <a:solidFill>
                  <a:srgbClr val="000000"/>
                </a:solidFill>
                <a:latin typeface="Inter"/>
                <a:ea typeface="Inter"/>
                <a:cs typeface="Inter"/>
                <a:sym typeface="Inter"/>
              </a:rPr>
              <a:t>nalizar</a:t>
            </a:r>
            <a:r>
              <a:rPr lang="es-CO" sz="2307" dirty="0">
                <a:solidFill>
                  <a:srgbClr val="000000"/>
                </a:solidFill>
                <a:latin typeface="Inter"/>
                <a:ea typeface="Inter"/>
                <a:cs typeface="Inter"/>
                <a:sym typeface="Inter"/>
              </a:rPr>
              <a:t> su impacto en frecuencia y en el gasto.</a:t>
            </a:r>
          </a:p>
          <a:p>
            <a:pPr algn="l">
              <a:lnSpc>
                <a:spcPts val="3000"/>
              </a:lnSpc>
            </a:pPr>
            <a:endParaRPr lang="es-CO" sz="2307" dirty="0">
              <a:solidFill>
                <a:srgbClr val="000000"/>
              </a:solidFill>
              <a:latin typeface="Inter"/>
              <a:ea typeface="Inter"/>
              <a:cs typeface="Inter"/>
              <a:sym typeface="Inter"/>
            </a:endParaRPr>
          </a:p>
          <a:p>
            <a:pPr marL="498276" lvl="1" indent="-249138" algn="l">
              <a:lnSpc>
                <a:spcPts val="3000"/>
              </a:lnSpc>
              <a:buFont typeface="Arial"/>
              <a:buChar char="•"/>
            </a:pPr>
            <a:r>
              <a:rPr lang="es-CO" sz="2307" dirty="0">
                <a:solidFill>
                  <a:srgbClr val="000000"/>
                </a:solidFill>
                <a:latin typeface="Inter"/>
                <a:ea typeface="Inter"/>
                <a:cs typeface="Inter"/>
                <a:sym typeface="Inter"/>
              </a:rPr>
              <a:t>La actualización de UPC de 2022 redujo sustancialmente el número de medicamentos financiados por </a:t>
            </a:r>
            <a:r>
              <a:rPr lang="es-CO" sz="2307" dirty="0" err="1">
                <a:solidFill>
                  <a:srgbClr val="000000"/>
                </a:solidFill>
                <a:latin typeface="Inter"/>
                <a:ea typeface="Inter"/>
                <a:cs typeface="Inter"/>
                <a:sym typeface="Inter"/>
              </a:rPr>
              <a:t>Prespuestos</a:t>
            </a:r>
            <a:r>
              <a:rPr lang="es-CO" sz="2307" dirty="0">
                <a:solidFill>
                  <a:srgbClr val="000000"/>
                </a:solidFill>
                <a:latin typeface="Inter"/>
                <a:ea typeface="Inter"/>
                <a:cs typeface="Inter"/>
                <a:sym typeface="Inter"/>
              </a:rPr>
              <a:t> máximos. </a:t>
            </a:r>
          </a:p>
          <a:p>
            <a:pPr algn="l">
              <a:lnSpc>
                <a:spcPts val="3000"/>
              </a:lnSpc>
            </a:pPr>
            <a:endParaRPr lang="es-CO" sz="2307" dirty="0">
              <a:solidFill>
                <a:srgbClr val="000000"/>
              </a:solidFill>
              <a:latin typeface="Inter"/>
              <a:ea typeface="Inter"/>
              <a:cs typeface="Inter"/>
              <a:sym typeface="Inter"/>
            </a:endParaRPr>
          </a:p>
          <a:p>
            <a:pPr marL="498276" lvl="1" indent="-249138" algn="l">
              <a:lnSpc>
                <a:spcPts val="3000"/>
              </a:lnSpc>
              <a:buFont typeface="Arial"/>
              <a:buChar char="•"/>
            </a:pPr>
            <a:r>
              <a:rPr lang="es-CO" sz="2307" dirty="0">
                <a:solidFill>
                  <a:srgbClr val="000000"/>
                </a:solidFill>
                <a:latin typeface="Inter"/>
                <a:ea typeface="Inter"/>
                <a:cs typeface="Inter"/>
                <a:sym typeface="Inter"/>
              </a:rPr>
              <a:t>En valores el </a:t>
            </a:r>
            <a:r>
              <a:rPr lang="es-CO" sz="2307" dirty="0" err="1">
                <a:solidFill>
                  <a:srgbClr val="000000"/>
                </a:solidFill>
                <a:latin typeface="Inter"/>
                <a:ea typeface="Inter"/>
                <a:cs typeface="Inter"/>
                <a:sym typeface="Inter"/>
              </a:rPr>
              <a:t>creciemiento</a:t>
            </a:r>
            <a:r>
              <a:rPr lang="es-CO" sz="2307" dirty="0">
                <a:solidFill>
                  <a:srgbClr val="000000"/>
                </a:solidFill>
                <a:latin typeface="Inter"/>
                <a:ea typeface="Inter"/>
                <a:cs typeface="Inter"/>
                <a:sym typeface="Inter"/>
              </a:rPr>
              <a:t> de medicamentos huérfanos es estable</a:t>
            </a:r>
            <a:r>
              <a:rPr lang="en-US" sz="2307" dirty="0">
                <a:solidFill>
                  <a:srgbClr val="000000"/>
                </a:solidFill>
                <a:latin typeface="Inter"/>
                <a:ea typeface="Inter"/>
                <a:cs typeface="Inter"/>
                <a:sym typeface="Inter"/>
              </a:rPr>
              <a:t>.</a:t>
            </a:r>
          </a:p>
        </p:txBody>
      </p:sp>
      <p:pic>
        <p:nvPicPr>
          <p:cNvPr id="8" name="Picture 6">
            <a:extLst>
              <a:ext uri="{FF2B5EF4-FFF2-40B4-BE49-F238E27FC236}">
                <a16:creationId xmlns:a16="http://schemas.microsoft.com/office/drawing/2014/main" id="{AB35334C-3B2F-8220-DF21-17A44BE5C470}"/>
              </a:ext>
            </a:extLst>
          </p:cNvPr>
          <p:cNvPicPr>
            <a:picLocks noChangeAspect="1"/>
          </p:cNvPicPr>
          <p:nvPr/>
        </p:nvPicPr>
        <p:blipFill>
          <a:blip r:embed="rId2"/>
          <a:stretch>
            <a:fillRect/>
          </a:stretch>
        </p:blipFill>
        <p:spPr>
          <a:xfrm>
            <a:off x="6781800" y="1463381"/>
            <a:ext cx="8893783" cy="7700417"/>
          </a:xfrm>
          <a:prstGeom prst="rect">
            <a:avLst/>
          </a:prstGeom>
        </p:spPr>
      </p:pic>
      <p:sp>
        <p:nvSpPr>
          <p:cNvPr id="9" name="CuadroTexto 8">
            <a:extLst>
              <a:ext uri="{FF2B5EF4-FFF2-40B4-BE49-F238E27FC236}">
                <a16:creationId xmlns:a16="http://schemas.microsoft.com/office/drawing/2014/main" id="{5D050B67-E744-5F8F-6D03-0115A3591C56}"/>
              </a:ext>
            </a:extLst>
          </p:cNvPr>
          <p:cNvSpPr txBox="1"/>
          <p:nvPr/>
        </p:nvSpPr>
        <p:spPr>
          <a:xfrm>
            <a:off x="8242300" y="8032234"/>
            <a:ext cx="596900" cy="307777"/>
          </a:xfrm>
          <a:prstGeom prst="rect">
            <a:avLst/>
          </a:prstGeom>
          <a:noFill/>
        </p:spPr>
        <p:txBody>
          <a:bodyPr wrap="square" rtlCol="0">
            <a:spAutoFit/>
          </a:bodyPr>
          <a:lstStyle/>
          <a:p>
            <a:r>
              <a:rPr lang="es-CO" sz="1400" dirty="0"/>
              <a:t>4%</a:t>
            </a:r>
          </a:p>
        </p:txBody>
      </p:sp>
      <p:sp>
        <p:nvSpPr>
          <p:cNvPr id="10" name="CuadroTexto 9">
            <a:extLst>
              <a:ext uri="{FF2B5EF4-FFF2-40B4-BE49-F238E27FC236}">
                <a16:creationId xmlns:a16="http://schemas.microsoft.com/office/drawing/2014/main" id="{B683813F-2EC1-2601-51A0-9F6013F12906}"/>
              </a:ext>
            </a:extLst>
          </p:cNvPr>
          <p:cNvSpPr txBox="1"/>
          <p:nvPr/>
        </p:nvSpPr>
        <p:spPr>
          <a:xfrm>
            <a:off x="9639466" y="8032233"/>
            <a:ext cx="596900" cy="307777"/>
          </a:xfrm>
          <a:prstGeom prst="rect">
            <a:avLst/>
          </a:prstGeom>
          <a:noFill/>
        </p:spPr>
        <p:txBody>
          <a:bodyPr wrap="square" rtlCol="0">
            <a:spAutoFit/>
          </a:bodyPr>
          <a:lstStyle/>
          <a:p>
            <a:r>
              <a:rPr lang="es-CO" sz="1400" dirty="0"/>
              <a:t>3%</a:t>
            </a:r>
          </a:p>
        </p:txBody>
      </p:sp>
      <p:sp>
        <p:nvSpPr>
          <p:cNvPr id="11" name="CuadroTexto 10">
            <a:extLst>
              <a:ext uri="{FF2B5EF4-FFF2-40B4-BE49-F238E27FC236}">
                <a16:creationId xmlns:a16="http://schemas.microsoft.com/office/drawing/2014/main" id="{AB3C9CAD-1425-156A-E3DB-94EA80FB5AEC}"/>
              </a:ext>
            </a:extLst>
          </p:cNvPr>
          <p:cNvSpPr txBox="1"/>
          <p:nvPr/>
        </p:nvSpPr>
        <p:spPr>
          <a:xfrm>
            <a:off x="7848600" y="9206359"/>
            <a:ext cx="5943600" cy="276999"/>
          </a:xfrm>
          <a:prstGeom prst="rect">
            <a:avLst/>
          </a:prstGeom>
          <a:noFill/>
        </p:spPr>
        <p:txBody>
          <a:bodyPr wrap="square" rtlCol="0">
            <a:spAutoFit/>
          </a:bodyPr>
          <a:lstStyle/>
          <a:p>
            <a:r>
              <a:rPr lang="es-CO" sz="1200" dirty="0">
                <a:solidFill>
                  <a:srgbClr val="000000"/>
                </a:solidFill>
                <a:latin typeface="Inter"/>
                <a:ea typeface="Inter"/>
              </a:rPr>
              <a:t>Fuente: Análisis propios datos Minsalud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725448692"/>
              </p:ext>
            </p:extLst>
          </p:nvPr>
        </p:nvGraphicFramePr>
        <p:xfrm>
          <a:off x="1073834" y="2268085"/>
          <a:ext cx="16185467" cy="5799192"/>
        </p:xfrm>
        <a:graphic>
          <a:graphicData uri="http://schemas.openxmlformats.org/drawingml/2006/table">
            <a:tbl>
              <a:tblPr/>
              <a:tblGrid>
                <a:gridCol w="4153544">
                  <a:extLst>
                    <a:ext uri="{9D8B030D-6E8A-4147-A177-3AD203B41FA5}">
                      <a16:colId xmlns:a16="http://schemas.microsoft.com/office/drawing/2014/main" val="20000"/>
                    </a:ext>
                  </a:extLst>
                </a:gridCol>
                <a:gridCol w="4153544">
                  <a:extLst>
                    <a:ext uri="{9D8B030D-6E8A-4147-A177-3AD203B41FA5}">
                      <a16:colId xmlns:a16="http://schemas.microsoft.com/office/drawing/2014/main" val="20001"/>
                    </a:ext>
                  </a:extLst>
                </a:gridCol>
                <a:gridCol w="4153544">
                  <a:extLst>
                    <a:ext uri="{9D8B030D-6E8A-4147-A177-3AD203B41FA5}">
                      <a16:colId xmlns:a16="http://schemas.microsoft.com/office/drawing/2014/main" val="20002"/>
                    </a:ext>
                  </a:extLst>
                </a:gridCol>
                <a:gridCol w="3724835">
                  <a:extLst>
                    <a:ext uri="{9D8B030D-6E8A-4147-A177-3AD203B41FA5}">
                      <a16:colId xmlns:a16="http://schemas.microsoft.com/office/drawing/2014/main" val="20003"/>
                    </a:ext>
                  </a:extLst>
                </a:gridCol>
              </a:tblGrid>
              <a:tr h="697375">
                <a:tc>
                  <a:txBody>
                    <a:bodyPr/>
                    <a:lstStyle/>
                    <a:p>
                      <a:pPr algn="ctr">
                        <a:lnSpc>
                          <a:spcPts val="2799"/>
                        </a:lnSpc>
                        <a:defRPr/>
                      </a:pPr>
                      <a:r>
                        <a:rPr lang="en-US" sz="1999" b="1">
                          <a:solidFill>
                            <a:srgbClr val="FFFFFF"/>
                          </a:solidFill>
                          <a:latin typeface="Red Hat Display Bold"/>
                          <a:ea typeface="Red Hat Display Bold"/>
                          <a:cs typeface="Red Hat Display Bold"/>
                          <a:sym typeface="Red Hat Display Bold"/>
                        </a:rPr>
                        <a:t>TIPO DE TECNOLOGIA</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tc>
                  <a:txBody>
                    <a:bodyPr/>
                    <a:lstStyle/>
                    <a:p>
                      <a:pPr algn="ctr">
                        <a:lnSpc>
                          <a:spcPts val="2799"/>
                        </a:lnSpc>
                        <a:defRPr/>
                      </a:pPr>
                      <a:r>
                        <a:rPr lang="en-US" sz="1999" b="1">
                          <a:solidFill>
                            <a:srgbClr val="FFFFFF"/>
                          </a:solidFill>
                          <a:latin typeface="Inter Bold"/>
                          <a:ea typeface="Inter Bold"/>
                          <a:cs typeface="Inter Bold"/>
                          <a:sym typeface="Inter Bold"/>
                        </a:rPr>
                        <a:t>2022</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tc>
                  <a:txBody>
                    <a:bodyPr/>
                    <a:lstStyle/>
                    <a:p>
                      <a:pPr algn="ctr">
                        <a:lnSpc>
                          <a:spcPts val="2799"/>
                        </a:lnSpc>
                        <a:defRPr/>
                      </a:pPr>
                      <a:r>
                        <a:rPr lang="en-US" sz="1999" b="1" dirty="0">
                          <a:solidFill>
                            <a:srgbClr val="FFFFFF"/>
                          </a:solidFill>
                          <a:latin typeface="Inter Bold"/>
                          <a:ea typeface="Inter Bold"/>
                          <a:cs typeface="Inter Bold"/>
                          <a:sym typeface="Inter Bold"/>
                        </a:rPr>
                        <a:t>2023</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tc>
                  <a:txBody>
                    <a:bodyPr/>
                    <a:lstStyle/>
                    <a:p>
                      <a:pPr algn="ctr">
                        <a:lnSpc>
                          <a:spcPts val="2799"/>
                        </a:lnSpc>
                        <a:defRPr/>
                      </a:pPr>
                      <a:r>
                        <a:rPr lang="en-US" sz="1999" b="1">
                          <a:solidFill>
                            <a:srgbClr val="FFFFFF"/>
                          </a:solidFill>
                          <a:latin typeface="Inter Bold"/>
                          <a:ea typeface="Inter Bold"/>
                          <a:cs typeface="Inter Bold"/>
                          <a:sym typeface="Inter Bold"/>
                        </a:rPr>
                        <a:t>2024</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extLst>
                  <a:ext uri="{0D108BD9-81ED-4DB2-BD59-A6C34878D82A}">
                    <a16:rowId xmlns:a16="http://schemas.microsoft.com/office/drawing/2014/main" val="10000"/>
                  </a:ext>
                </a:extLst>
              </a:tr>
              <a:tr h="869391">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DISPOSITIVOS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dirty="0">
                          <a:solidFill>
                            <a:srgbClr val="000000"/>
                          </a:solidFill>
                          <a:latin typeface="Arimo"/>
                          <a:ea typeface="Arimo"/>
                          <a:cs typeface="Arimo"/>
                          <a:sym typeface="Arimo"/>
                        </a:rPr>
                        <a:t>$99.847.556</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1899" dirty="0">
                          <a:solidFill>
                            <a:srgbClr val="000000"/>
                          </a:solidFill>
                          <a:latin typeface="Arimo"/>
                          <a:ea typeface="Arimo"/>
                          <a:cs typeface="Arimo"/>
                          <a:sym typeface="Arimo"/>
                        </a:rPr>
                        <a:t>$149.949.023</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199" dirty="0">
                          <a:solidFill>
                            <a:srgbClr val="262626"/>
                          </a:solidFill>
                          <a:latin typeface="Arimo"/>
                          <a:ea typeface="Arimo"/>
                          <a:cs typeface="Arimo"/>
                          <a:sym typeface="Arimo"/>
                        </a:rPr>
                        <a:t>$130.653.095</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869391">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MEDICAMENTOS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dirty="0">
                          <a:solidFill>
                            <a:srgbClr val="000000"/>
                          </a:solidFill>
                          <a:latin typeface="Arimo"/>
                          <a:ea typeface="Arimo"/>
                          <a:cs typeface="Arimo"/>
                          <a:sym typeface="Arimo"/>
                        </a:rPr>
                        <a:t>$2. 045.233.567.435</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1899" dirty="0">
                          <a:solidFill>
                            <a:srgbClr val="000000"/>
                          </a:solidFill>
                          <a:latin typeface="Arimo"/>
                          <a:ea typeface="Arimo"/>
                          <a:cs typeface="Arimo"/>
                          <a:sym typeface="Arimo"/>
                        </a:rPr>
                        <a:t>$1.841.012.332.545</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199" dirty="0">
                          <a:solidFill>
                            <a:schemeClr val="tx1"/>
                          </a:solidFill>
                          <a:latin typeface="Arimo"/>
                          <a:ea typeface="Arimo"/>
                          <a:cs typeface="Arimo"/>
                          <a:sym typeface="Arimo"/>
                        </a:rPr>
                        <a:t>$2.016.707.066.185</a:t>
                      </a:r>
                      <a:endParaRPr lang="en-US" sz="1100" dirty="0">
                        <a:solidFill>
                          <a:schemeClr val="tx1"/>
                        </a:solidFill>
                      </a:endParaRPr>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869391">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NUTRICIONALES (APME)</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dirty="0">
                          <a:solidFill>
                            <a:srgbClr val="262626"/>
                          </a:solidFill>
                          <a:latin typeface="Arimo"/>
                          <a:ea typeface="Arimo"/>
                          <a:cs typeface="Arimo"/>
                          <a:sym typeface="Arimo"/>
                        </a:rPr>
                        <a:t>$490.381.141.659</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1899" dirty="0">
                          <a:solidFill>
                            <a:srgbClr val="262626"/>
                          </a:solidFill>
                          <a:latin typeface="Arimo"/>
                          <a:ea typeface="Arimo"/>
                          <a:cs typeface="Arimo"/>
                          <a:sym typeface="Arimo"/>
                        </a:rPr>
                        <a:t>$590.895.511.617</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199" dirty="0">
                          <a:solidFill>
                            <a:srgbClr val="262626"/>
                          </a:solidFill>
                          <a:latin typeface="Arimo"/>
                          <a:ea typeface="Arimo"/>
                          <a:cs typeface="Arimo"/>
                          <a:sym typeface="Arimo"/>
                        </a:rPr>
                        <a:t>$553.229.712.600</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729074">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PROCEDIMIENTOS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dirty="0">
                          <a:solidFill>
                            <a:srgbClr val="000000"/>
                          </a:solidFill>
                          <a:latin typeface="Arimo"/>
                          <a:ea typeface="Arimo"/>
                          <a:cs typeface="Arimo"/>
                          <a:sym typeface="Arimo"/>
                        </a:rPr>
                        <a:t>$15.34.154.673</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1899" dirty="0">
                          <a:solidFill>
                            <a:srgbClr val="262626"/>
                          </a:solidFill>
                          <a:latin typeface="Arimo"/>
                          <a:ea typeface="Arimo"/>
                          <a:cs typeface="Arimo"/>
                          <a:sym typeface="Arimo"/>
                        </a:rPr>
                        <a:t>$2.864.056.771</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199" dirty="0">
                          <a:solidFill>
                            <a:srgbClr val="262626"/>
                          </a:solidFill>
                          <a:latin typeface="Arimo"/>
                          <a:ea typeface="Arimo"/>
                          <a:cs typeface="Arimo"/>
                          <a:sym typeface="Arimo"/>
                        </a:rPr>
                        <a:t>$2.087.256.225</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1035496">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SERVICIOS COMPLEMENTARIOS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939"/>
                        </a:lnSpc>
                        <a:defRPr/>
                      </a:pPr>
                      <a:endParaRPr lang="en-US" sz="2099" dirty="0">
                        <a:solidFill>
                          <a:srgbClr val="262626"/>
                        </a:solidFill>
                        <a:latin typeface="Arimo"/>
                        <a:ea typeface="Arimo"/>
                        <a:cs typeface="Arimo"/>
                        <a:sym typeface="Arimo"/>
                      </a:endParaRPr>
                    </a:p>
                    <a:p>
                      <a:pPr algn="ctr">
                        <a:lnSpc>
                          <a:spcPts val="2939"/>
                        </a:lnSpc>
                        <a:defRPr/>
                      </a:pPr>
                      <a:r>
                        <a:rPr lang="en-US" sz="2099" dirty="0">
                          <a:solidFill>
                            <a:srgbClr val="262626"/>
                          </a:solidFill>
                          <a:latin typeface="Arimo"/>
                          <a:ea typeface="Arimo"/>
                          <a:cs typeface="Arimo"/>
                          <a:sym typeface="Arimo"/>
                        </a:rPr>
                        <a:t>$4764.689.092.095</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1899" dirty="0">
                          <a:solidFill>
                            <a:srgbClr val="262626"/>
                          </a:solidFill>
                          <a:latin typeface="Arimo"/>
                          <a:ea typeface="Arimo"/>
                          <a:cs typeface="Arimo"/>
                          <a:sym typeface="Arimo"/>
                        </a:rPr>
                        <a:t>$1.024.362.800.360</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199" dirty="0">
                          <a:solidFill>
                            <a:srgbClr val="262626"/>
                          </a:solidFill>
                          <a:latin typeface="Arimo"/>
                          <a:ea typeface="Arimo"/>
                          <a:cs typeface="Arimo"/>
                          <a:sym typeface="Arimo"/>
                        </a:rPr>
                        <a:t>$1.500.936.343.894</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729074">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TOTAL</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b="1" dirty="0">
                          <a:solidFill>
                            <a:srgbClr val="000000"/>
                          </a:solidFill>
                          <a:latin typeface="Arimo Bold"/>
                          <a:ea typeface="Arimo Bold"/>
                          <a:cs typeface="Arimo Bold"/>
                          <a:sym typeface="Arimo Bold"/>
                        </a:rPr>
                        <a:t>$3.301.937.803.418</a:t>
                      </a:r>
                      <a:endParaRPr lang="en-US" sz="11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659"/>
                        </a:lnSpc>
                        <a:defRPr/>
                      </a:pPr>
                      <a:r>
                        <a:rPr lang="en-US" sz="2400" b="1" dirty="0">
                          <a:solidFill>
                            <a:srgbClr val="262626"/>
                          </a:solidFill>
                          <a:latin typeface="Arimo Bold"/>
                          <a:ea typeface="Arimo Bold"/>
                          <a:cs typeface="Arimo Bold"/>
                          <a:sym typeface="Arimo Bold"/>
                        </a:rPr>
                        <a:t>$3.459.284.652.339,00</a:t>
                      </a:r>
                      <a:endParaRPr lang="en-US" sz="2400" dirty="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079"/>
                        </a:lnSpc>
                        <a:defRPr/>
                      </a:pPr>
                      <a:r>
                        <a:rPr lang="en-US" sz="2400" b="1" dirty="0">
                          <a:solidFill>
                            <a:schemeClr val="tx1"/>
                          </a:solidFill>
                          <a:latin typeface="Arimo Bold"/>
                          <a:ea typeface="Arimo Bold"/>
                          <a:cs typeface="Arimo Bold"/>
                          <a:sym typeface="Arimo Bold"/>
                        </a:rPr>
                        <a:t>$4.073.091.031.999,00 </a:t>
                      </a:r>
                      <a:endParaRPr lang="en-US" sz="2400" b="1" dirty="0">
                        <a:solidFill>
                          <a:schemeClr val="tx1"/>
                        </a:solidFill>
                      </a:endParaRPr>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bl>
          </a:graphicData>
        </a:graphic>
      </p:graphicFrame>
      <p:sp>
        <p:nvSpPr>
          <p:cNvPr id="3" name="TextBox 3"/>
          <p:cNvSpPr txBox="1"/>
          <p:nvPr/>
        </p:nvSpPr>
        <p:spPr>
          <a:xfrm>
            <a:off x="2699464" y="733425"/>
            <a:ext cx="11342708" cy="1490664"/>
          </a:xfrm>
          <a:prstGeom prst="rect">
            <a:avLst/>
          </a:prstGeom>
        </p:spPr>
        <p:txBody>
          <a:bodyPr lIns="0" tIns="0" rIns="0" bIns="0" rtlCol="0" anchor="t">
            <a:spAutoFit/>
          </a:bodyPr>
          <a:lstStyle/>
          <a:p>
            <a:pPr algn="ctr">
              <a:lnSpc>
                <a:spcPts val="4419"/>
              </a:lnSpc>
              <a:spcBef>
                <a:spcPct val="0"/>
              </a:spcBef>
            </a:pPr>
            <a:r>
              <a:rPr lang="en-US" sz="3399" b="1" dirty="0" err="1">
                <a:solidFill>
                  <a:srgbClr val="000000"/>
                </a:solidFill>
                <a:latin typeface="Inter Bold"/>
                <a:ea typeface="Inter Bold"/>
                <a:cs typeface="Inter Bold"/>
                <a:sym typeface="Inter Bold"/>
              </a:rPr>
              <a:t>Composición</a:t>
            </a:r>
            <a:r>
              <a:rPr lang="en-US" sz="3399" b="1" dirty="0">
                <a:solidFill>
                  <a:srgbClr val="000000"/>
                </a:solidFill>
                <a:latin typeface="Inter Bold"/>
                <a:ea typeface="Inter Bold"/>
                <a:cs typeface="Inter Bold"/>
                <a:sym typeface="Inter Bold"/>
              </a:rPr>
              <a:t> </a:t>
            </a:r>
            <a:r>
              <a:rPr lang="en-US" sz="3399" b="1" dirty="0" err="1">
                <a:solidFill>
                  <a:srgbClr val="000000"/>
                </a:solidFill>
                <a:latin typeface="Inter Bold"/>
                <a:ea typeface="Inter Bold"/>
                <a:cs typeface="Inter Bold"/>
                <a:sym typeface="Inter Bold"/>
              </a:rPr>
              <a:t>Presupuestos</a:t>
            </a:r>
            <a:r>
              <a:rPr lang="en-US" sz="3399" b="1" dirty="0">
                <a:solidFill>
                  <a:srgbClr val="000000"/>
                </a:solidFill>
                <a:latin typeface="Inter Bold"/>
                <a:ea typeface="Inter Bold"/>
                <a:cs typeface="Inter Bold"/>
                <a:sym typeface="Inter Bold"/>
              </a:rPr>
              <a:t> </a:t>
            </a:r>
            <a:r>
              <a:rPr lang="en-US" sz="3399" b="1" dirty="0" err="1">
                <a:solidFill>
                  <a:srgbClr val="000000"/>
                </a:solidFill>
                <a:latin typeface="Inter Bold"/>
                <a:ea typeface="Inter Bold"/>
                <a:cs typeface="Inter Bold"/>
                <a:sym typeface="Inter Bold"/>
              </a:rPr>
              <a:t>Máximos</a:t>
            </a:r>
            <a:r>
              <a:rPr lang="en-US" sz="3399" b="1" dirty="0">
                <a:solidFill>
                  <a:srgbClr val="000000"/>
                </a:solidFill>
                <a:latin typeface="Inter Bold"/>
                <a:ea typeface="Inter Bold"/>
                <a:cs typeface="Inter Bold"/>
                <a:sym typeface="Inter Bold"/>
              </a:rPr>
              <a:t> 2022-2024 </a:t>
            </a:r>
          </a:p>
          <a:p>
            <a:pPr algn="ctr">
              <a:lnSpc>
                <a:spcPts val="4419"/>
              </a:lnSpc>
              <a:spcBef>
                <a:spcPct val="0"/>
              </a:spcBef>
            </a:pPr>
            <a:r>
              <a:rPr lang="en-US" sz="3399" b="1" dirty="0">
                <a:solidFill>
                  <a:srgbClr val="000000"/>
                </a:solidFill>
                <a:latin typeface="Inter Bold"/>
                <a:ea typeface="Inter Bold"/>
                <a:cs typeface="Inter Bold"/>
                <a:sym typeface="Inter Bold"/>
              </a:rPr>
              <a:t>($ Tipo de </a:t>
            </a:r>
            <a:r>
              <a:rPr lang="en-US" sz="3399" b="1" dirty="0" err="1">
                <a:solidFill>
                  <a:srgbClr val="000000"/>
                </a:solidFill>
                <a:latin typeface="Inter Bold"/>
                <a:ea typeface="Inter Bold"/>
                <a:cs typeface="Inter Bold"/>
                <a:sym typeface="Inter Bold"/>
              </a:rPr>
              <a:t>tecnologías</a:t>
            </a:r>
            <a:r>
              <a:rPr lang="en-US" sz="3399" b="1" dirty="0">
                <a:solidFill>
                  <a:srgbClr val="000000"/>
                </a:solidFill>
                <a:latin typeface="Inter Bold"/>
                <a:ea typeface="Inter Bold"/>
                <a:cs typeface="Inter Bold"/>
                <a:sym typeface="Inter Bold"/>
              </a:rPr>
              <a:t>)</a:t>
            </a:r>
          </a:p>
          <a:p>
            <a:pPr algn="ctr">
              <a:lnSpc>
                <a:spcPts val="2730"/>
              </a:lnSpc>
              <a:spcBef>
                <a:spcPct val="0"/>
              </a:spcBef>
            </a:pPr>
            <a:endParaRPr lang="en-US" sz="3399" b="1" dirty="0">
              <a:solidFill>
                <a:srgbClr val="000000"/>
              </a:solidFill>
              <a:latin typeface="Inter Bold"/>
              <a:ea typeface="Inter Bold"/>
              <a:cs typeface="Inter Bold"/>
              <a:sym typeface="Inter Bold"/>
            </a:endParaRPr>
          </a:p>
        </p:txBody>
      </p:sp>
      <p:sp>
        <p:nvSpPr>
          <p:cNvPr id="4" name="CuadroTexto 3">
            <a:extLst>
              <a:ext uri="{FF2B5EF4-FFF2-40B4-BE49-F238E27FC236}">
                <a16:creationId xmlns:a16="http://schemas.microsoft.com/office/drawing/2014/main" id="{E738E77A-9708-18E7-626A-97D5BD13CB8A}"/>
              </a:ext>
            </a:extLst>
          </p:cNvPr>
          <p:cNvSpPr txBox="1"/>
          <p:nvPr/>
        </p:nvSpPr>
        <p:spPr>
          <a:xfrm>
            <a:off x="1219200" y="8648700"/>
            <a:ext cx="5943600" cy="276999"/>
          </a:xfrm>
          <a:prstGeom prst="rect">
            <a:avLst/>
          </a:prstGeom>
          <a:noFill/>
        </p:spPr>
        <p:txBody>
          <a:bodyPr wrap="square" rtlCol="0">
            <a:spAutoFit/>
          </a:bodyPr>
          <a:lstStyle/>
          <a:p>
            <a:r>
              <a:rPr lang="es-CO" sz="1200" dirty="0">
                <a:solidFill>
                  <a:srgbClr val="000000"/>
                </a:solidFill>
                <a:latin typeface="Inter"/>
                <a:ea typeface="Inter"/>
              </a:rPr>
              <a:t>Fuente: Minsalud. Estimación propia 2024 a partir de datos de Minsalud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51513" cy="10287000"/>
            <a:chOff x="0" y="0"/>
            <a:chExt cx="1804514" cy="2709333"/>
          </a:xfrm>
        </p:grpSpPr>
        <p:sp>
          <p:nvSpPr>
            <p:cNvPr id="3" name="Freeform 3"/>
            <p:cNvSpPr/>
            <p:nvPr/>
          </p:nvSpPr>
          <p:spPr>
            <a:xfrm>
              <a:off x="0" y="0"/>
              <a:ext cx="1804514" cy="2709333"/>
            </a:xfrm>
            <a:custGeom>
              <a:avLst/>
              <a:gdLst/>
              <a:ahLst/>
              <a:cxnLst/>
              <a:rect l="l" t="t" r="r" b="b"/>
              <a:pathLst>
                <a:path w="1804514" h="2709333">
                  <a:moveTo>
                    <a:pt x="0" y="0"/>
                  </a:moveTo>
                  <a:lnTo>
                    <a:pt x="1804514" y="0"/>
                  </a:lnTo>
                  <a:lnTo>
                    <a:pt x="1804514" y="2709333"/>
                  </a:lnTo>
                  <a:lnTo>
                    <a:pt x="0" y="2709333"/>
                  </a:lnTo>
                  <a:close/>
                </a:path>
              </a:pathLst>
            </a:custGeom>
            <a:solidFill>
              <a:srgbClr val="FFC054"/>
            </a:solidFill>
          </p:spPr>
          <p:txBody>
            <a:bodyPr/>
            <a:lstStyle/>
            <a:p>
              <a:endParaRPr lang="es-CO"/>
            </a:p>
          </p:txBody>
        </p:sp>
        <p:sp>
          <p:nvSpPr>
            <p:cNvPr id="4" name="TextBox 4"/>
            <p:cNvSpPr txBox="1"/>
            <p:nvPr/>
          </p:nvSpPr>
          <p:spPr>
            <a:xfrm>
              <a:off x="0" y="-28575"/>
              <a:ext cx="1804514" cy="2737908"/>
            </a:xfrm>
            <a:prstGeom prst="rect">
              <a:avLst/>
            </a:prstGeom>
          </p:spPr>
          <p:txBody>
            <a:bodyPr lIns="50800" tIns="50800" rIns="50800" bIns="50800" rtlCol="0" anchor="ctr"/>
            <a:lstStyle/>
            <a:p>
              <a:pPr algn="ctr">
                <a:lnSpc>
                  <a:spcPts val="2730"/>
                </a:lnSpc>
              </a:pPr>
              <a:endParaRPr/>
            </a:p>
          </p:txBody>
        </p:sp>
      </p:grpSp>
      <p:sp>
        <p:nvSpPr>
          <p:cNvPr id="5" name="TextBox 5"/>
          <p:cNvSpPr txBox="1"/>
          <p:nvPr/>
        </p:nvSpPr>
        <p:spPr>
          <a:xfrm>
            <a:off x="619125" y="426577"/>
            <a:ext cx="6762323" cy="1546233"/>
          </a:xfrm>
          <a:prstGeom prst="rect">
            <a:avLst/>
          </a:prstGeom>
        </p:spPr>
        <p:txBody>
          <a:bodyPr lIns="0" tIns="0" rIns="0" bIns="0" rtlCol="0" anchor="t">
            <a:spAutoFit/>
          </a:bodyPr>
          <a:lstStyle/>
          <a:p>
            <a:pPr marL="0" lvl="0" indent="0" algn="l">
              <a:lnSpc>
                <a:spcPts val="6050"/>
              </a:lnSpc>
            </a:pPr>
            <a:r>
              <a:rPr lang="en-US" sz="5500" spc="-110">
                <a:solidFill>
                  <a:srgbClr val="000000"/>
                </a:solidFill>
                <a:latin typeface="Red Hat Display"/>
                <a:ea typeface="Red Hat Display"/>
                <a:cs typeface="Red Hat Display"/>
                <a:sym typeface="Red Hat Display"/>
              </a:rPr>
              <a:t>Presupuestos Máximos </a:t>
            </a:r>
          </a:p>
        </p:txBody>
      </p:sp>
      <p:graphicFrame>
        <p:nvGraphicFramePr>
          <p:cNvPr id="6" name="Table 6"/>
          <p:cNvGraphicFramePr>
            <a:graphicFrameLocks noGrp="1"/>
          </p:cNvGraphicFramePr>
          <p:nvPr/>
        </p:nvGraphicFramePr>
        <p:xfrm>
          <a:off x="8248223" y="2268085"/>
          <a:ext cx="8255678" cy="6140799"/>
        </p:xfrm>
        <a:graphic>
          <a:graphicData uri="http://schemas.openxmlformats.org/drawingml/2006/table">
            <a:tbl>
              <a:tblPr/>
              <a:tblGrid>
                <a:gridCol w="4127839">
                  <a:extLst>
                    <a:ext uri="{9D8B030D-6E8A-4147-A177-3AD203B41FA5}">
                      <a16:colId xmlns:a16="http://schemas.microsoft.com/office/drawing/2014/main" val="20000"/>
                    </a:ext>
                  </a:extLst>
                </a:gridCol>
                <a:gridCol w="4127839">
                  <a:extLst>
                    <a:ext uri="{9D8B030D-6E8A-4147-A177-3AD203B41FA5}">
                      <a16:colId xmlns:a16="http://schemas.microsoft.com/office/drawing/2014/main" val="20001"/>
                    </a:ext>
                  </a:extLst>
                </a:gridCol>
              </a:tblGrid>
              <a:tr h="930351">
                <a:tc>
                  <a:txBody>
                    <a:bodyPr/>
                    <a:lstStyle/>
                    <a:p>
                      <a:pPr algn="ctr">
                        <a:lnSpc>
                          <a:spcPts val="2799"/>
                        </a:lnSpc>
                        <a:defRPr/>
                      </a:pPr>
                      <a:r>
                        <a:rPr lang="en-US" sz="1999" b="1">
                          <a:solidFill>
                            <a:srgbClr val="FFFFFF"/>
                          </a:solidFill>
                          <a:latin typeface="Red Hat Display Bold"/>
                          <a:ea typeface="Red Hat Display Bold"/>
                          <a:cs typeface="Red Hat Display Bold"/>
                          <a:sym typeface="Red Hat Display Bold"/>
                        </a:rPr>
                        <a:t>TIPO DE TECNOLOGIA</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tc>
                  <a:txBody>
                    <a:bodyPr/>
                    <a:lstStyle/>
                    <a:p>
                      <a:pPr algn="ctr">
                        <a:lnSpc>
                          <a:spcPts val="2799"/>
                        </a:lnSpc>
                        <a:defRPr/>
                      </a:pPr>
                      <a:r>
                        <a:rPr lang="en-US" sz="1999" b="1">
                          <a:solidFill>
                            <a:srgbClr val="FFFFFF"/>
                          </a:solidFill>
                          <a:latin typeface="Inter Bold"/>
                          <a:ea typeface="Inter Bold"/>
                          <a:cs typeface="Inter Bold"/>
                          <a:sym typeface="Inter Bold"/>
                        </a:rPr>
                        <a:t>2025</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054"/>
                    </a:solidFill>
                  </a:tcPr>
                </a:tc>
                <a:extLst>
                  <a:ext uri="{0D108BD9-81ED-4DB2-BD59-A6C34878D82A}">
                    <a16:rowId xmlns:a16="http://schemas.microsoft.com/office/drawing/2014/main" val="10000"/>
                  </a:ext>
                </a:extLst>
              </a:tr>
              <a:tr h="864136">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DISPOSITIVOS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a:solidFill>
                            <a:srgbClr val="000000"/>
                          </a:solidFill>
                          <a:latin typeface="Arimo"/>
                          <a:ea typeface="Arimo"/>
                          <a:cs typeface="Arimo"/>
                          <a:sym typeface="Arimo"/>
                        </a:rPr>
                        <a:t>138.100.321</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864136">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MEDICAMENTOS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a:solidFill>
                            <a:srgbClr val="000000"/>
                          </a:solidFill>
                          <a:latin typeface="Arimo"/>
                          <a:ea typeface="Arimo"/>
                          <a:cs typeface="Arimo"/>
                          <a:sym typeface="Arimo"/>
                        </a:rPr>
                        <a:t>2.131.659.368.958</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864136">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NUTRICIONALES (APME)</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a:solidFill>
                            <a:srgbClr val="262626"/>
                          </a:solidFill>
                          <a:latin typeface="Arimo"/>
                          <a:ea typeface="Arimo"/>
                          <a:cs typeface="Arimo"/>
                          <a:sym typeface="Arimo"/>
                        </a:rPr>
                        <a:t>584.763.806.218</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864136">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PROCEDIMIENTOS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a:solidFill>
                            <a:srgbClr val="000000"/>
                          </a:solidFill>
                          <a:latin typeface="Arimo"/>
                          <a:ea typeface="Arimo"/>
                          <a:cs typeface="Arimo"/>
                          <a:sym typeface="Arimo"/>
                        </a:rPr>
                        <a:t>2.206.229.830</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1029237">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SERVICIOS COMPLEMENTARIOS</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2799"/>
                        </a:lnSpc>
                        <a:defRPr/>
                      </a:pPr>
                      <a:r>
                        <a:rPr lang="en-US" sz="1999">
                          <a:solidFill>
                            <a:srgbClr val="000000"/>
                          </a:solidFill>
                          <a:latin typeface="Arimo"/>
                          <a:ea typeface="Arimo"/>
                          <a:cs typeface="Arimo"/>
                          <a:sym typeface="Arimo"/>
                        </a:rPr>
                        <a:t>2.104.927.976.708</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724667">
                <a:tc>
                  <a:txBody>
                    <a:bodyPr/>
                    <a:lstStyle/>
                    <a:p>
                      <a:pPr algn="ctr">
                        <a:lnSpc>
                          <a:spcPts val="2799"/>
                        </a:lnSpc>
                        <a:defRPr/>
                      </a:pPr>
                      <a:r>
                        <a:rPr lang="en-US" sz="1999" b="1">
                          <a:solidFill>
                            <a:srgbClr val="000000"/>
                          </a:solidFill>
                          <a:latin typeface="Red Hat Display Bold"/>
                          <a:ea typeface="Red Hat Display Bold"/>
                          <a:cs typeface="Red Hat Display Bold"/>
                          <a:sym typeface="Red Hat Display Bold"/>
                        </a:rPr>
                        <a:t>TOTAL</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tc>
                  <a:txBody>
                    <a:bodyPr/>
                    <a:lstStyle/>
                    <a:p>
                      <a:pPr algn="ctr">
                        <a:lnSpc>
                          <a:spcPts val="3219"/>
                        </a:lnSpc>
                        <a:defRPr/>
                      </a:pPr>
                      <a:r>
                        <a:rPr lang="en-US" sz="2299" b="1">
                          <a:solidFill>
                            <a:srgbClr val="000000"/>
                          </a:solidFill>
                          <a:latin typeface="Arimo Bold"/>
                          <a:ea typeface="Arimo Bold"/>
                          <a:cs typeface="Arimo Bold"/>
                          <a:sym typeface="Arimo Bold"/>
                        </a:rPr>
                        <a:t>4.950.535.482.035</a:t>
                      </a:r>
                      <a:endParaRPr lang="en-US" sz="1100"/>
                    </a:p>
                  </a:txBody>
                  <a:tcPr marL="95250" marR="95250" marT="95250" marB="9525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bl>
          </a:graphicData>
        </a:graphic>
      </p:graphicFrame>
      <p:sp>
        <p:nvSpPr>
          <p:cNvPr id="7" name="TextBox 7"/>
          <p:cNvSpPr txBox="1"/>
          <p:nvPr/>
        </p:nvSpPr>
        <p:spPr>
          <a:xfrm>
            <a:off x="578122" y="2443557"/>
            <a:ext cx="5284073" cy="7545705"/>
          </a:xfrm>
          <a:prstGeom prst="rect">
            <a:avLst/>
          </a:prstGeom>
        </p:spPr>
        <p:txBody>
          <a:bodyPr lIns="0" tIns="0" rIns="0" bIns="0" rtlCol="0" anchor="t">
            <a:spAutoFit/>
          </a:bodyPr>
          <a:lstStyle/>
          <a:p>
            <a:pPr marL="453390" lvl="1" indent="-226695" algn="l">
              <a:lnSpc>
                <a:spcPts val="2730"/>
              </a:lnSpc>
              <a:buFont typeface="Arial"/>
              <a:buChar char="•"/>
            </a:pPr>
            <a:r>
              <a:rPr lang="en-US" sz="2100" b="1" dirty="0">
                <a:solidFill>
                  <a:srgbClr val="000000"/>
                </a:solidFill>
                <a:latin typeface="Inter Bold"/>
                <a:ea typeface="Inter Bold"/>
                <a:cs typeface="Inter Bold"/>
                <a:sym typeface="Inter Bold"/>
              </a:rPr>
              <a:t>La </a:t>
            </a:r>
            <a:r>
              <a:rPr lang="en-US" sz="2100" b="1" dirty="0" err="1">
                <a:solidFill>
                  <a:srgbClr val="000000"/>
                </a:solidFill>
                <a:latin typeface="Inter Bold"/>
                <a:ea typeface="Inter Bold"/>
                <a:cs typeface="Inter Bold"/>
                <a:sym typeface="Inter Bold"/>
              </a:rPr>
              <a:t>estimación</a:t>
            </a:r>
            <a:r>
              <a:rPr lang="en-US" sz="2100" b="1" dirty="0">
                <a:solidFill>
                  <a:srgbClr val="000000"/>
                </a:solidFill>
                <a:latin typeface="Inter Bold"/>
                <a:ea typeface="Inter Bold"/>
                <a:cs typeface="Inter Bold"/>
                <a:sym typeface="Inter Bold"/>
              </a:rPr>
              <a:t> para 2025</a:t>
            </a:r>
            <a:r>
              <a:rPr lang="en-US" sz="2100" dirty="0">
                <a:solidFill>
                  <a:srgbClr val="000000"/>
                </a:solidFill>
                <a:latin typeface="Inter"/>
                <a:ea typeface="Inter"/>
                <a:cs typeface="Inter"/>
                <a:sym typeface="Inter"/>
              </a:rPr>
              <a:t>, con </a:t>
            </a:r>
            <a:r>
              <a:rPr lang="en-US" sz="2100" dirty="0" err="1">
                <a:solidFill>
                  <a:srgbClr val="000000"/>
                </a:solidFill>
                <a:latin typeface="Inter"/>
                <a:ea typeface="Inter"/>
                <a:cs typeface="Inter"/>
                <a:sym typeface="Inter"/>
              </a:rPr>
              <a:t>una</a:t>
            </a:r>
            <a:r>
              <a:rPr lang="en-US" sz="2100" dirty="0">
                <a:solidFill>
                  <a:srgbClr val="000000"/>
                </a:solidFill>
                <a:latin typeface="Inter"/>
                <a:ea typeface="Inter"/>
                <a:cs typeface="Inter"/>
                <a:sym typeface="Inter"/>
              </a:rPr>
              <a:t> </a:t>
            </a:r>
            <a:r>
              <a:rPr lang="en-US" sz="2100" i="1" dirty="0" err="1">
                <a:solidFill>
                  <a:srgbClr val="000000"/>
                </a:solidFill>
                <a:latin typeface="Inter Italics"/>
                <a:ea typeface="Inter Italics"/>
                <a:cs typeface="Inter Italics"/>
                <a:sym typeface="Inter Italics"/>
              </a:rPr>
              <a:t>inflación</a:t>
            </a:r>
            <a:r>
              <a:rPr lang="en-US" sz="2100" i="1" dirty="0">
                <a:solidFill>
                  <a:srgbClr val="000000"/>
                </a:solidFill>
                <a:latin typeface="Inter Italics"/>
                <a:ea typeface="Inter Italics"/>
                <a:cs typeface="Inter Italics"/>
                <a:sym typeface="Inter Italics"/>
              </a:rPr>
              <a:t> de </a:t>
            </a:r>
            <a:r>
              <a:rPr lang="en-US" sz="2100" i="1" dirty="0" err="1">
                <a:solidFill>
                  <a:srgbClr val="000000"/>
                </a:solidFill>
                <a:latin typeface="Inter Italics"/>
                <a:ea typeface="Inter Italics"/>
                <a:cs typeface="Inter Italics"/>
                <a:sym typeface="Inter Italics"/>
              </a:rPr>
              <a:t>cierre</a:t>
            </a:r>
            <a:r>
              <a:rPr lang="en-US" sz="2100" i="1" dirty="0">
                <a:solidFill>
                  <a:srgbClr val="000000"/>
                </a:solidFill>
                <a:latin typeface="Inter Italics"/>
                <a:ea typeface="Inter Italics"/>
                <a:cs typeface="Inter Italics"/>
                <a:sym typeface="Inter Italics"/>
              </a:rPr>
              <a:t> de 2024 </a:t>
            </a:r>
            <a:r>
              <a:rPr lang="en-US" sz="2100" i="1" dirty="0" err="1">
                <a:solidFill>
                  <a:srgbClr val="000000"/>
                </a:solidFill>
                <a:latin typeface="Inter Italics"/>
                <a:ea typeface="Inter Italics"/>
                <a:cs typeface="Inter Italics"/>
                <a:sym typeface="Inter Italics"/>
              </a:rPr>
              <a:t>equivalente</a:t>
            </a:r>
            <a:r>
              <a:rPr lang="en-US" sz="2100" i="1" dirty="0">
                <a:solidFill>
                  <a:srgbClr val="000000"/>
                </a:solidFill>
                <a:latin typeface="Inter Italics"/>
                <a:ea typeface="Inter Italics"/>
                <a:cs typeface="Inter Italics"/>
                <a:sym typeface="Inter Italics"/>
              </a:rPr>
              <a:t> al 5,7%</a:t>
            </a:r>
            <a:r>
              <a:rPr lang="en-US" sz="2100" dirty="0">
                <a:solidFill>
                  <a:srgbClr val="000000"/>
                </a:solidFill>
                <a:latin typeface="Inter"/>
                <a:ea typeface="Inter"/>
                <a:cs typeface="Inter"/>
                <a:sym typeface="Inter"/>
              </a:rPr>
              <a:t>, </a:t>
            </a:r>
            <a:r>
              <a:rPr lang="en-US" sz="2100" b="1" dirty="0">
                <a:solidFill>
                  <a:srgbClr val="000000"/>
                </a:solidFill>
                <a:latin typeface="Inter Bold"/>
                <a:ea typeface="Inter Bold"/>
                <a:cs typeface="Inter Bold"/>
                <a:sym typeface="Inter Bold"/>
              </a:rPr>
              <a:t>se </a:t>
            </a:r>
            <a:r>
              <a:rPr lang="en-US" sz="2100" b="1" dirty="0" err="1">
                <a:solidFill>
                  <a:srgbClr val="000000"/>
                </a:solidFill>
                <a:latin typeface="Inter Bold"/>
                <a:ea typeface="Inter Bold"/>
                <a:cs typeface="Inter Bold"/>
                <a:sym typeface="Inter Bold"/>
              </a:rPr>
              <a:t>ubicará</a:t>
            </a:r>
            <a:r>
              <a:rPr lang="en-US" sz="2100" b="1" dirty="0">
                <a:solidFill>
                  <a:srgbClr val="000000"/>
                </a:solidFill>
                <a:latin typeface="Inter Bold"/>
                <a:ea typeface="Inter Bold"/>
                <a:cs typeface="Inter Bold"/>
                <a:sym typeface="Inter Bold"/>
              </a:rPr>
              <a:t> entre $4,82 y $4,95 </a:t>
            </a:r>
            <a:r>
              <a:rPr lang="en-US" sz="2100" b="1" dirty="0" err="1">
                <a:solidFill>
                  <a:srgbClr val="000000"/>
                </a:solidFill>
                <a:latin typeface="Inter Bold"/>
                <a:ea typeface="Inter Bold"/>
                <a:cs typeface="Inter Bold"/>
                <a:sym typeface="Inter Bold"/>
              </a:rPr>
              <a:t>billones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Depende</a:t>
            </a:r>
            <a:r>
              <a:rPr lang="en-US" sz="2100" dirty="0">
                <a:solidFill>
                  <a:srgbClr val="000000"/>
                </a:solidFill>
                <a:latin typeface="Inter"/>
                <a:ea typeface="Inter"/>
                <a:cs typeface="Inter"/>
                <a:sym typeface="Inter"/>
              </a:rPr>
              <a:t> de las </a:t>
            </a:r>
            <a:r>
              <a:rPr lang="en-US" sz="2100" dirty="0" err="1">
                <a:solidFill>
                  <a:srgbClr val="000000"/>
                </a:solidFill>
                <a:latin typeface="Inter"/>
                <a:ea typeface="Inter"/>
                <a:cs typeface="Inter"/>
                <a:sym typeface="Inter"/>
              </a:rPr>
              <a:t>decisiones</a:t>
            </a:r>
            <a:r>
              <a:rPr lang="en-US" sz="2100" dirty="0">
                <a:solidFill>
                  <a:srgbClr val="000000"/>
                </a:solidFill>
                <a:latin typeface="Inter"/>
                <a:ea typeface="Inter"/>
                <a:cs typeface="Inter"/>
                <a:sym typeface="Inter"/>
              </a:rPr>
              <a:t> del MSPS de </a:t>
            </a:r>
            <a:r>
              <a:rPr lang="en-US" sz="2100" dirty="0" err="1">
                <a:solidFill>
                  <a:srgbClr val="000000"/>
                </a:solidFill>
                <a:latin typeface="Inter"/>
                <a:ea typeface="Inter"/>
                <a:cs typeface="Inter"/>
                <a:sym typeface="Inter"/>
              </a:rPr>
              <a:t>incrementar</a:t>
            </a:r>
            <a:r>
              <a:rPr lang="en-US" sz="2100" dirty="0">
                <a:solidFill>
                  <a:srgbClr val="000000"/>
                </a:solidFill>
                <a:latin typeface="Inter"/>
                <a:ea typeface="Inter"/>
                <a:cs typeface="Inter"/>
                <a:sym typeface="Inter"/>
              </a:rPr>
              <a:t> $120 mm </a:t>
            </a:r>
            <a:r>
              <a:rPr lang="en-US" sz="2100" dirty="0" err="1">
                <a:solidFill>
                  <a:srgbClr val="000000"/>
                </a:solidFill>
                <a:latin typeface="Inter"/>
                <a:ea typeface="Inter"/>
                <a:cs typeface="Inter"/>
                <a:sym typeface="Inter"/>
              </a:rPr>
              <a:t>adicionales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el</a:t>
            </a:r>
            <a:r>
              <a:rPr lang="en-US" sz="2100" dirty="0">
                <a:solidFill>
                  <a:srgbClr val="000000"/>
                </a:solidFill>
                <a:latin typeface="Inter"/>
                <a:ea typeface="Inter"/>
                <a:cs typeface="Inter"/>
                <a:sym typeface="Inter"/>
              </a:rPr>
              <a:t> P.M. de la </a:t>
            </a:r>
            <a:r>
              <a:rPr lang="en-US" sz="2100" dirty="0" err="1">
                <a:solidFill>
                  <a:srgbClr val="000000"/>
                </a:solidFill>
                <a:latin typeface="Inter"/>
                <a:ea typeface="Inter"/>
                <a:cs typeface="Inter"/>
                <a:sym typeface="Inter"/>
              </a:rPr>
              <a:t>vigencia</a:t>
            </a:r>
            <a:r>
              <a:rPr lang="en-US" sz="2100" dirty="0">
                <a:solidFill>
                  <a:srgbClr val="000000"/>
                </a:solidFill>
                <a:latin typeface="Inter"/>
                <a:ea typeface="Inter"/>
                <a:cs typeface="Inter"/>
                <a:sym typeface="Inter"/>
              </a:rPr>
              <a:t> actual. </a:t>
            </a:r>
          </a:p>
          <a:p>
            <a:pPr algn="l">
              <a:lnSpc>
                <a:spcPts val="2730"/>
              </a:lnSpc>
            </a:pPr>
            <a:endParaRPr lang="en-US" sz="2100" dirty="0">
              <a:solidFill>
                <a:srgbClr val="000000"/>
              </a:solidFill>
              <a:latin typeface="Inter"/>
              <a:ea typeface="Inter"/>
              <a:cs typeface="Inter"/>
              <a:sym typeface="Inter"/>
            </a:endParaRPr>
          </a:p>
          <a:p>
            <a:pPr marL="453390" lvl="1" indent="-226695" algn="l">
              <a:lnSpc>
                <a:spcPts val="2730"/>
              </a:lnSpc>
              <a:buFont typeface="Arial"/>
              <a:buChar char="•"/>
            </a:pPr>
            <a:r>
              <a:rPr lang="en-US" sz="2100" dirty="0">
                <a:solidFill>
                  <a:srgbClr val="000000"/>
                </a:solidFill>
                <a:latin typeface="Inter"/>
                <a:ea typeface="Inter"/>
                <a:cs typeface="Inter"/>
                <a:sym typeface="Inter"/>
              </a:rPr>
              <a:t>Se </a:t>
            </a:r>
            <a:r>
              <a:rPr lang="en-US" sz="2100" dirty="0" err="1">
                <a:solidFill>
                  <a:srgbClr val="000000"/>
                </a:solidFill>
                <a:latin typeface="Inter"/>
                <a:ea typeface="Inter"/>
                <a:cs typeface="Inter"/>
                <a:sym typeface="Inter"/>
              </a:rPr>
              <a:t>estima</a:t>
            </a:r>
            <a:r>
              <a:rPr lang="en-US" sz="2100" dirty="0">
                <a:solidFill>
                  <a:srgbClr val="000000"/>
                </a:solidFill>
                <a:latin typeface="Inter"/>
                <a:ea typeface="Inter"/>
                <a:cs typeface="Inter"/>
                <a:sym typeface="Inter"/>
              </a:rPr>
              <a:t> para </a:t>
            </a:r>
            <a:r>
              <a:rPr lang="en-US" sz="2100" dirty="0" err="1">
                <a:solidFill>
                  <a:srgbClr val="000000"/>
                </a:solidFill>
                <a:latin typeface="Inter"/>
                <a:ea typeface="Inter"/>
                <a:cs typeface="Inter"/>
                <a:sym typeface="Inter"/>
              </a:rPr>
              <a:t>el</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rubro</a:t>
            </a:r>
            <a:r>
              <a:rPr lang="en-US" sz="2100" dirty="0">
                <a:solidFill>
                  <a:srgbClr val="000000"/>
                </a:solidFill>
                <a:latin typeface="Inter"/>
                <a:ea typeface="Inter"/>
                <a:cs typeface="Inter"/>
                <a:sym typeface="Inter"/>
              </a:rPr>
              <a:t> de </a:t>
            </a:r>
            <a:r>
              <a:rPr lang="en-US" sz="2100" dirty="0" err="1">
                <a:solidFill>
                  <a:srgbClr val="000000"/>
                </a:solidFill>
                <a:latin typeface="Inter"/>
                <a:ea typeface="Inter"/>
                <a:cs typeface="Inter"/>
                <a:sym typeface="Inter"/>
              </a:rPr>
              <a:t>medicamentos</a:t>
            </a:r>
            <a:r>
              <a:rPr lang="en-US" sz="2100" dirty="0">
                <a:solidFill>
                  <a:srgbClr val="000000"/>
                </a:solidFill>
                <a:latin typeface="Inter"/>
                <a:ea typeface="Inter"/>
                <a:cs typeface="Inter"/>
                <a:sym typeface="Inter"/>
              </a:rPr>
              <a:t> se </a:t>
            </a:r>
            <a:r>
              <a:rPr lang="en-US" sz="2100" dirty="0" err="1">
                <a:solidFill>
                  <a:srgbClr val="000000"/>
                </a:solidFill>
                <a:latin typeface="Inter"/>
                <a:ea typeface="Inter"/>
                <a:cs typeface="Inter"/>
                <a:sym typeface="Inter"/>
              </a:rPr>
              <a:t>destinarán</a:t>
            </a:r>
            <a:r>
              <a:rPr lang="en-US" sz="2100" dirty="0">
                <a:solidFill>
                  <a:srgbClr val="000000"/>
                </a:solidFill>
                <a:latin typeface="Inter"/>
                <a:ea typeface="Inter"/>
                <a:cs typeface="Inter"/>
                <a:sym typeface="Inter"/>
              </a:rPr>
              <a:t> 2,1 </a:t>
            </a:r>
            <a:r>
              <a:rPr lang="en-US" sz="2100" dirty="0" err="1">
                <a:solidFill>
                  <a:srgbClr val="000000"/>
                </a:solidFill>
                <a:latin typeface="Inter"/>
                <a:ea typeface="Inter"/>
                <a:cs typeface="Inter"/>
                <a:sym typeface="Inter"/>
              </a:rPr>
              <a:t>billones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previendo</a:t>
            </a:r>
            <a:r>
              <a:rPr lang="en-US" sz="2100" dirty="0">
                <a:solidFill>
                  <a:srgbClr val="000000"/>
                </a:solidFill>
                <a:latin typeface="Inter"/>
                <a:ea typeface="Inter"/>
                <a:cs typeface="Inter"/>
                <a:sym typeface="Inter"/>
              </a:rPr>
              <a:t> un </a:t>
            </a:r>
            <a:r>
              <a:rPr lang="en-US" sz="2100" dirty="0" err="1">
                <a:solidFill>
                  <a:srgbClr val="000000"/>
                </a:solidFill>
                <a:latin typeface="Inter"/>
                <a:ea typeface="Inter"/>
                <a:cs typeface="Inter"/>
                <a:sym typeface="Inter"/>
              </a:rPr>
              <a:t>actualización</a:t>
            </a:r>
            <a:r>
              <a:rPr lang="en-US" sz="2100" dirty="0">
                <a:solidFill>
                  <a:srgbClr val="000000"/>
                </a:solidFill>
                <a:latin typeface="Inter"/>
                <a:ea typeface="Inter"/>
                <a:cs typeface="Inter"/>
                <a:sym typeface="Inter"/>
              </a:rPr>
              <a:t> de </a:t>
            </a:r>
            <a:r>
              <a:rPr lang="en-US" sz="2100" dirty="0" err="1">
                <a:solidFill>
                  <a:srgbClr val="000000"/>
                </a:solidFill>
                <a:latin typeface="Inter"/>
                <a:ea typeface="Inter"/>
                <a:cs typeface="Inter"/>
                <a:sym typeface="Inter"/>
              </a:rPr>
              <a:t>tecnologías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en</a:t>
            </a:r>
            <a:r>
              <a:rPr lang="en-US" sz="2100" dirty="0">
                <a:solidFill>
                  <a:srgbClr val="000000"/>
                </a:solidFill>
                <a:latin typeface="Inter"/>
                <a:ea typeface="Inter"/>
                <a:cs typeface="Inter"/>
                <a:sym typeface="Inter"/>
              </a:rPr>
              <a:t> la UPC </a:t>
            </a:r>
            <a:r>
              <a:rPr lang="en-US" sz="2100" dirty="0" err="1">
                <a:solidFill>
                  <a:srgbClr val="000000"/>
                </a:solidFill>
                <a:latin typeface="Inter"/>
                <a:ea typeface="Inter"/>
                <a:cs typeface="Inter"/>
                <a:sym typeface="Inter"/>
              </a:rPr>
              <a:t>basada</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en</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tendencias</a:t>
            </a:r>
            <a:r>
              <a:rPr lang="en-US" sz="2100" dirty="0">
                <a:solidFill>
                  <a:srgbClr val="000000"/>
                </a:solidFill>
                <a:latin typeface="Inter"/>
                <a:ea typeface="Inter"/>
                <a:cs typeface="Inter"/>
                <a:sym typeface="Inter"/>
              </a:rPr>
              <a:t>.</a:t>
            </a:r>
          </a:p>
          <a:p>
            <a:pPr algn="l">
              <a:lnSpc>
                <a:spcPts val="2730"/>
              </a:lnSpc>
            </a:pPr>
            <a:endParaRPr lang="en-US" sz="2100" dirty="0">
              <a:solidFill>
                <a:srgbClr val="000000"/>
              </a:solidFill>
              <a:latin typeface="Inter"/>
              <a:ea typeface="Inter"/>
              <a:cs typeface="Inter"/>
              <a:sym typeface="Inter"/>
            </a:endParaRPr>
          </a:p>
          <a:p>
            <a:pPr marL="453390" lvl="1" indent="-226695" algn="l">
              <a:lnSpc>
                <a:spcPts val="2730"/>
              </a:lnSpc>
              <a:buFont typeface="Arial"/>
              <a:buChar char="•"/>
            </a:pPr>
            <a:r>
              <a:rPr lang="en-US" sz="2100" dirty="0">
                <a:solidFill>
                  <a:srgbClr val="000000"/>
                </a:solidFill>
                <a:latin typeface="Inter"/>
                <a:ea typeface="Inter"/>
                <a:cs typeface="Inter"/>
                <a:sym typeface="Inter"/>
              </a:rPr>
              <a:t>La </a:t>
            </a:r>
            <a:r>
              <a:rPr lang="en-US" sz="2100" dirty="0" err="1">
                <a:solidFill>
                  <a:srgbClr val="000000"/>
                </a:solidFill>
                <a:latin typeface="Inter"/>
                <a:ea typeface="Inter"/>
                <a:cs typeface="Inter"/>
                <a:sym typeface="Inter"/>
              </a:rPr>
              <a:t>actualización</a:t>
            </a:r>
            <a:r>
              <a:rPr lang="en-US" sz="2100" dirty="0">
                <a:solidFill>
                  <a:srgbClr val="000000"/>
                </a:solidFill>
                <a:latin typeface="Inter"/>
                <a:ea typeface="Inter"/>
                <a:cs typeface="Inter"/>
                <a:sym typeface="Inter"/>
              </a:rPr>
              <a:t> de la UPC </a:t>
            </a:r>
            <a:r>
              <a:rPr lang="en-US" sz="2100" dirty="0" err="1">
                <a:solidFill>
                  <a:srgbClr val="000000"/>
                </a:solidFill>
                <a:latin typeface="Inter"/>
                <a:ea typeface="Inter"/>
                <a:cs typeface="Inter"/>
                <a:sym typeface="Inter"/>
              </a:rPr>
              <a:t>dificulta</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el</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cálculo</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porque</a:t>
            </a:r>
            <a:r>
              <a:rPr lang="en-US" sz="2100" dirty="0">
                <a:solidFill>
                  <a:srgbClr val="000000"/>
                </a:solidFill>
                <a:latin typeface="Inter"/>
                <a:ea typeface="Inter"/>
                <a:cs typeface="Inter"/>
                <a:sym typeface="Inter"/>
              </a:rPr>
              <a:t> ha </a:t>
            </a:r>
            <a:r>
              <a:rPr lang="en-US" sz="2100" dirty="0" err="1">
                <a:solidFill>
                  <a:srgbClr val="000000"/>
                </a:solidFill>
                <a:latin typeface="Inter"/>
                <a:ea typeface="Inter"/>
                <a:cs typeface="Inter"/>
                <a:sym typeface="Inter"/>
              </a:rPr>
              <a:t>tenido</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una</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tendencia</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dísimil</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en</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los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últimos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años</a:t>
            </a:r>
            <a:r>
              <a:rPr lang="en-US" sz="2100" dirty="0">
                <a:solidFill>
                  <a:srgbClr val="000000"/>
                </a:solidFill>
                <a:latin typeface="Inter"/>
                <a:ea typeface="Inter"/>
                <a:cs typeface="Inter"/>
                <a:sym typeface="Inter"/>
              </a:rPr>
              <a:t> (2022 y2024).</a:t>
            </a:r>
          </a:p>
          <a:p>
            <a:pPr algn="l">
              <a:lnSpc>
                <a:spcPts val="2730"/>
              </a:lnSpc>
            </a:pPr>
            <a:endParaRPr lang="en-US" sz="2100" dirty="0">
              <a:solidFill>
                <a:srgbClr val="000000"/>
              </a:solidFill>
              <a:latin typeface="Inter"/>
              <a:ea typeface="Inter"/>
              <a:cs typeface="Inter"/>
              <a:sym typeface="Inter"/>
            </a:endParaRPr>
          </a:p>
          <a:p>
            <a:pPr marL="453390" lvl="1" indent="-226695" algn="l">
              <a:lnSpc>
                <a:spcPts val="2730"/>
              </a:lnSpc>
              <a:buFont typeface="Arial"/>
              <a:buChar char="•"/>
            </a:pPr>
            <a:r>
              <a:rPr lang="en-US" sz="2100" dirty="0">
                <a:solidFill>
                  <a:srgbClr val="000000"/>
                </a:solidFill>
                <a:latin typeface="Inter"/>
                <a:ea typeface="Inter"/>
                <a:cs typeface="Inter"/>
                <a:sym typeface="Inter"/>
              </a:rPr>
              <a:t>Las </a:t>
            </a:r>
            <a:r>
              <a:rPr lang="en-US" sz="2100" dirty="0" err="1">
                <a:solidFill>
                  <a:srgbClr val="000000"/>
                </a:solidFill>
                <a:latin typeface="Inter"/>
                <a:ea typeface="Inter"/>
                <a:cs typeface="Inter"/>
                <a:sym typeface="Inter"/>
              </a:rPr>
              <a:t>innovaciones</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si</a:t>
            </a:r>
            <a:r>
              <a:rPr lang="en-US" sz="2100" dirty="0">
                <a:solidFill>
                  <a:srgbClr val="000000"/>
                </a:solidFill>
                <a:latin typeface="Inter"/>
                <a:ea typeface="Inter"/>
                <a:cs typeface="Inter"/>
                <a:sym typeface="Inter"/>
              </a:rPr>
              <a:t> bien </a:t>
            </a:r>
            <a:r>
              <a:rPr lang="en-US" sz="2100" dirty="0" err="1">
                <a:solidFill>
                  <a:srgbClr val="000000"/>
                </a:solidFill>
                <a:latin typeface="Inter"/>
                <a:ea typeface="Inter"/>
                <a:cs typeface="Inter"/>
                <a:sym typeface="Inter"/>
              </a:rPr>
              <a:t>impactan</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positivamente</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su</a:t>
            </a:r>
            <a:r>
              <a:rPr lang="en-US" sz="2100" dirty="0">
                <a:solidFill>
                  <a:srgbClr val="000000"/>
                </a:solidFill>
                <a:latin typeface="Inter"/>
                <a:ea typeface="Inter"/>
                <a:cs typeface="Inter"/>
                <a:sym typeface="Inter"/>
              </a:rPr>
              <a:t> </a:t>
            </a:r>
            <a:r>
              <a:rPr lang="en-US" sz="2100" dirty="0" err="1">
                <a:solidFill>
                  <a:srgbClr val="000000"/>
                </a:solidFill>
                <a:latin typeface="Inter"/>
                <a:ea typeface="Inter"/>
                <a:cs typeface="Inter"/>
                <a:sym typeface="Inter"/>
              </a:rPr>
              <a:t>impacto</a:t>
            </a:r>
            <a:r>
              <a:rPr lang="en-US" sz="2100" dirty="0">
                <a:solidFill>
                  <a:srgbClr val="000000"/>
                </a:solidFill>
                <a:latin typeface="Inter"/>
                <a:ea typeface="Inter"/>
                <a:cs typeface="Inter"/>
                <a:sym typeface="Inter"/>
              </a:rPr>
              <a:t> es </a:t>
            </a:r>
            <a:r>
              <a:rPr lang="en-US" sz="2100" dirty="0" err="1">
                <a:solidFill>
                  <a:srgbClr val="000000"/>
                </a:solidFill>
                <a:latin typeface="Inter"/>
                <a:ea typeface="Inter"/>
                <a:cs typeface="Inter"/>
                <a:sym typeface="Inter"/>
              </a:rPr>
              <a:t>pequeño</a:t>
            </a:r>
            <a:endParaRPr lang="en-US" sz="2100" dirty="0">
              <a:solidFill>
                <a:srgbClr val="000000"/>
              </a:solidFill>
              <a:latin typeface="Inter"/>
              <a:ea typeface="Inter"/>
              <a:cs typeface="Inter"/>
              <a:sym typeface="Inter"/>
            </a:endParaRPr>
          </a:p>
          <a:p>
            <a:pPr algn="l">
              <a:lnSpc>
                <a:spcPts val="2730"/>
              </a:lnSpc>
            </a:pPr>
            <a:endParaRPr lang="en-US" sz="2100" dirty="0">
              <a:solidFill>
                <a:srgbClr val="000000"/>
              </a:solidFill>
              <a:latin typeface="Inter"/>
              <a:ea typeface="Inter"/>
              <a:cs typeface="Inter"/>
              <a:sym typeface="Inter"/>
            </a:endParaRPr>
          </a:p>
        </p:txBody>
      </p:sp>
      <p:sp>
        <p:nvSpPr>
          <p:cNvPr id="8" name="CuadroTexto 7">
            <a:extLst>
              <a:ext uri="{FF2B5EF4-FFF2-40B4-BE49-F238E27FC236}">
                <a16:creationId xmlns:a16="http://schemas.microsoft.com/office/drawing/2014/main" id="{33FA545D-0438-DCFB-2BAB-95CF9C4DD989}"/>
              </a:ext>
            </a:extLst>
          </p:cNvPr>
          <p:cNvSpPr txBox="1"/>
          <p:nvPr/>
        </p:nvSpPr>
        <p:spPr>
          <a:xfrm>
            <a:off x="8382000" y="8724900"/>
            <a:ext cx="5943600" cy="276999"/>
          </a:xfrm>
          <a:prstGeom prst="rect">
            <a:avLst/>
          </a:prstGeom>
          <a:noFill/>
        </p:spPr>
        <p:txBody>
          <a:bodyPr wrap="square" rtlCol="0">
            <a:spAutoFit/>
          </a:bodyPr>
          <a:lstStyle/>
          <a:p>
            <a:r>
              <a:rPr lang="es-CO" sz="1200" dirty="0">
                <a:solidFill>
                  <a:srgbClr val="000000"/>
                </a:solidFill>
                <a:latin typeface="Inter"/>
                <a:ea typeface="Inter"/>
              </a:rPr>
              <a:t>Fuente: Estimación propia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99464" y="733425"/>
            <a:ext cx="11342708" cy="1089914"/>
          </a:xfrm>
          <a:prstGeom prst="rect">
            <a:avLst/>
          </a:prstGeom>
        </p:spPr>
        <p:txBody>
          <a:bodyPr lIns="0" tIns="0" rIns="0" bIns="0" rtlCol="0" anchor="t">
            <a:spAutoFit/>
          </a:bodyPr>
          <a:lstStyle/>
          <a:p>
            <a:pPr algn="ctr">
              <a:lnSpc>
                <a:spcPts val="4419"/>
              </a:lnSpc>
              <a:spcBef>
                <a:spcPct val="0"/>
              </a:spcBef>
            </a:pPr>
            <a:r>
              <a:rPr lang="es-CO" sz="3399" b="1" dirty="0">
                <a:solidFill>
                  <a:srgbClr val="000000"/>
                </a:solidFill>
                <a:latin typeface="Inter Bold"/>
                <a:ea typeface="Inter Bold"/>
                <a:cs typeface="Inter Bold"/>
                <a:sym typeface="Inter Bold"/>
              </a:rPr>
              <a:t>Valores de presupuestos máximos </a:t>
            </a:r>
          </a:p>
          <a:p>
            <a:pPr algn="ctr">
              <a:lnSpc>
                <a:spcPts val="4419"/>
              </a:lnSpc>
              <a:spcBef>
                <a:spcPct val="0"/>
              </a:spcBef>
            </a:pPr>
            <a:r>
              <a:rPr lang="es-CO" sz="3399" b="1" dirty="0">
                <a:solidFill>
                  <a:srgbClr val="000000"/>
                </a:solidFill>
                <a:latin typeface="Inter Bold"/>
                <a:ea typeface="Inter Bold"/>
                <a:cs typeface="Inter Bold"/>
                <a:sym typeface="Inter Bold"/>
              </a:rPr>
              <a:t>presupuestados 2022-2024</a:t>
            </a:r>
          </a:p>
        </p:txBody>
      </p:sp>
      <p:graphicFrame>
        <p:nvGraphicFramePr>
          <p:cNvPr id="6" name="Objeto 5">
            <a:extLst>
              <a:ext uri="{FF2B5EF4-FFF2-40B4-BE49-F238E27FC236}">
                <a16:creationId xmlns:a16="http://schemas.microsoft.com/office/drawing/2014/main" id="{214E368A-B2EC-3AF8-4AE3-BD0137BA5C5F}"/>
              </a:ext>
            </a:extLst>
          </p:cNvPr>
          <p:cNvGraphicFramePr>
            <a:graphicFrameLocks noChangeAspect="1"/>
          </p:cNvGraphicFramePr>
          <p:nvPr>
            <p:extLst>
              <p:ext uri="{D42A27DB-BD31-4B8C-83A1-F6EECF244321}">
                <p14:modId xmlns:p14="http://schemas.microsoft.com/office/powerpoint/2010/main" val="4277215405"/>
              </p:ext>
            </p:extLst>
          </p:nvPr>
        </p:nvGraphicFramePr>
        <p:xfrm>
          <a:off x="914400" y="3160713"/>
          <a:ext cx="16687800" cy="2832100"/>
        </p:xfrm>
        <a:graphic>
          <a:graphicData uri="http://schemas.openxmlformats.org/presentationml/2006/ole">
            <mc:AlternateContent xmlns:mc="http://schemas.openxmlformats.org/markup-compatibility/2006">
              <mc:Choice xmlns:v="urn:schemas-microsoft-com:vml" Requires="v">
                <p:oleObj name="Worksheet" r:id="rId2" imgW="10448798" imgH="1685886" progId="Excel.Sheet.12">
                  <p:embed/>
                </p:oleObj>
              </mc:Choice>
              <mc:Fallback>
                <p:oleObj name="Worksheet" r:id="rId2" imgW="10448798" imgH="1685886" progId="Excel.Sheet.12">
                  <p:embed/>
                  <p:pic>
                    <p:nvPicPr>
                      <p:cNvPr id="6" name="Objeto 5">
                        <a:extLst>
                          <a:ext uri="{FF2B5EF4-FFF2-40B4-BE49-F238E27FC236}">
                            <a16:creationId xmlns:a16="http://schemas.microsoft.com/office/drawing/2014/main" id="{214E368A-B2EC-3AF8-4AE3-BD0137BA5C5F}"/>
                          </a:ext>
                        </a:extLst>
                      </p:cNvPr>
                      <p:cNvPicPr/>
                      <p:nvPr/>
                    </p:nvPicPr>
                    <p:blipFill>
                      <a:blip r:embed="rId3"/>
                      <a:stretch>
                        <a:fillRect/>
                      </a:stretch>
                    </p:blipFill>
                    <p:spPr>
                      <a:xfrm>
                        <a:off x="914400" y="3160713"/>
                        <a:ext cx="16687800" cy="2832100"/>
                      </a:xfrm>
                      <a:prstGeom prst="rect">
                        <a:avLst/>
                      </a:prstGeom>
                    </p:spPr>
                  </p:pic>
                </p:oleObj>
              </mc:Fallback>
            </mc:AlternateContent>
          </a:graphicData>
        </a:graphic>
      </p:graphicFrame>
      <p:sp>
        <p:nvSpPr>
          <p:cNvPr id="4" name="CuadroTexto 3">
            <a:extLst>
              <a:ext uri="{FF2B5EF4-FFF2-40B4-BE49-F238E27FC236}">
                <a16:creationId xmlns:a16="http://schemas.microsoft.com/office/drawing/2014/main" id="{00F34C70-C308-AA53-23FF-C7CC9CCBA1B4}"/>
              </a:ext>
            </a:extLst>
          </p:cNvPr>
          <p:cNvSpPr txBox="1"/>
          <p:nvPr/>
        </p:nvSpPr>
        <p:spPr>
          <a:xfrm>
            <a:off x="1219200" y="8648700"/>
            <a:ext cx="5943600" cy="276999"/>
          </a:xfrm>
          <a:prstGeom prst="rect">
            <a:avLst/>
          </a:prstGeom>
          <a:noFill/>
        </p:spPr>
        <p:txBody>
          <a:bodyPr wrap="square" rtlCol="0">
            <a:spAutoFit/>
          </a:bodyPr>
          <a:lstStyle/>
          <a:p>
            <a:r>
              <a:rPr lang="es-CO" sz="1200" dirty="0">
                <a:solidFill>
                  <a:srgbClr val="000000"/>
                </a:solidFill>
                <a:latin typeface="Inter"/>
                <a:ea typeface="Inter"/>
              </a:rPr>
              <a:t>Fuente: ADRES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43B8D0-F868-FE44-90D7-7D956D3A7419}"/>
              </a:ext>
            </a:extLst>
          </p:cNvPr>
          <p:cNvSpPr txBox="1"/>
          <p:nvPr/>
        </p:nvSpPr>
        <p:spPr>
          <a:xfrm>
            <a:off x="1303045" y="1132692"/>
            <a:ext cx="16494172" cy="1118255"/>
          </a:xfrm>
          <a:prstGeom prst="rect">
            <a:avLst/>
          </a:prstGeom>
          <a:noFill/>
        </p:spPr>
        <p:txBody>
          <a:bodyPr wrap="square" rtlCol="0">
            <a:spAutoFit/>
          </a:bodyPr>
          <a:lstStyle/>
          <a:p>
            <a:pPr algn="ctr">
              <a:lnSpc>
                <a:spcPts val="4047"/>
              </a:lnSpc>
            </a:pPr>
            <a:r>
              <a:rPr lang="es-CO" sz="3600" b="1" dirty="0">
                <a:latin typeface="Montserrat" panose="00000500000000000000" pitchFamily="2" charset="0"/>
                <a:ea typeface="Inter Medium"/>
              </a:rPr>
              <a:t>Presupuestos máximos estimaciones y presupuesto </a:t>
            </a:r>
          </a:p>
          <a:p>
            <a:pPr algn="ctr">
              <a:lnSpc>
                <a:spcPts val="4047"/>
              </a:lnSpc>
            </a:pPr>
            <a:r>
              <a:rPr lang="es-CO" sz="3600" b="1" dirty="0">
                <a:latin typeface="Montserrat" panose="00000500000000000000" pitchFamily="2" charset="0"/>
                <a:ea typeface="Inter Medium"/>
              </a:rPr>
              <a:t>2022-204 </a:t>
            </a:r>
          </a:p>
        </p:txBody>
      </p:sp>
      <p:graphicFrame>
        <p:nvGraphicFramePr>
          <p:cNvPr id="3" name="Tabla 2">
            <a:extLst>
              <a:ext uri="{FF2B5EF4-FFF2-40B4-BE49-F238E27FC236}">
                <a16:creationId xmlns:a16="http://schemas.microsoft.com/office/drawing/2014/main" id="{A40E8336-6003-1851-7E0C-DEF80BD088FB}"/>
              </a:ext>
            </a:extLst>
          </p:cNvPr>
          <p:cNvGraphicFramePr>
            <a:graphicFrameLocks noGrp="1"/>
          </p:cNvGraphicFramePr>
          <p:nvPr>
            <p:extLst>
              <p:ext uri="{D42A27DB-BD31-4B8C-83A1-F6EECF244321}">
                <p14:modId xmlns:p14="http://schemas.microsoft.com/office/powerpoint/2010/main" val="3966408105"/>
              </p:ext>
            </p:extLst>
          </p:nvPr>
        </p:nvGraphicFramePr>
        <p:xfrm>
          <a:off x="3283086" y="3122577"/>
          <a:ext cx="12534090" cy="3815009"/>
        </p:xfrm>
        <a:graphic>
          <a:graphicData uri="http://schemas.openxmlformats.org/drawingml/2006/table">
            <a:tbl>
              <a:tblPr/>
              <a:tblGrid>
                <a:gridCol w="3902913">
                  <a:extLst>
                    <a:ext uri="{9D8B030D-6E8A-4147-A177-3AD203B41FA5}">
                      <a16:colId xmlns:a16="http://schemas.microsoft.com/office/drawing/2014/main" val="694867581"/>
                    </a:ext>
                  </a:extLst>
                </a:gridCol>
                <a:gridCol w="3343455">
                  <a:extLst>
                    <a:ext uri="{9D8B030D-6E8A-4147-A177-3AD203B41FA5}">
                      <a16:colId xmlns:a16="http://schemas.microsoft.com/office/drawing/2014/main" val="383673857"/>
                    </a:ext>
                  </a:extLst>
                </a:gridCol>
                <a:gridCol w="2436060">
                  <a:extLst>
                    <a:ext uri="{9D8B030D-6E8A-4147-A177-3AD203B41FA5}">
                      <a16:colId xmlns:a16="http://schemas.microsoft.com/office/drawing/2014/main" val="2461588654"/>
                    </a:ext>
                  </a:extLst>
                </a:gridCol>
                <a:gridCol w="2851662">
                  <a:extLst>
                    <a:ext uri="{9D8B030D-6E8A-4147-A177-3AD203B41FA5}">
                      <a16:colId xmlns:a16="http://schemas.microsoft.com/office/drawing/2014/main" val="1404587016"/>
                    </a:ext>
                  </a:extLst>
                </a:gridCol>
              </a:tblGrid>
              <a:tr h="482979">
                <a:tc>
                  <a:txBody>
                    <a:bodyPr/>
                    <a:lstStyle/>
                    <a:p>
                      <a:pPr algn="l" fontAlgn="b"/>
                      <a:r>
                        <a:rPr lang="es-CO" sz="1700" b="0" i="0" u="none" strike="noStrike" dirty="0">
                          <a:solidFill>
                            <a:srgbClr val="000000"/>
                          </a:solidFill>
                          <a:effectLst/>
                          <a:latin typeface="Montserrat" panose="00000500000000000000" pitchFamily="2" charset="0"/>
                        </a:rPr>
                        <a:t> </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fontAlgn="b"/>
                      <a:r>
                        <a:rPr lang="es-CO" sz="1700" b="1" i="0" u="none" strike="noStrike" dirty="0">
                          <a:solidFill>
                            <a:srgbClr val="000000"/>
                          </a:solidFill>
                          <a:effectLst/>
                          <a:latin typeface="Montserrat" panose="00000500000000000000" pitchFamily="2" charset="0"/>
                        </a:rPr>
                        <a:t>2022</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fontAlgn="b"/>
                      <a:r>
                        <a:rPr lang="es-CO" sz="1700" b="1" i="0" u="none" strike="noStrike">
                          <a:solidFill>
                            <a:srgbClr val="000000"/>
                          </a:solidFill>
                          <a:effectLst/>
                          <a:latin typeface="Montserrat" panose="00000500000000000000" pitchFamily="2" charset="0"/>
                        </a:rPr>
                        <a:t>2023</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fontAlgn="b"/>
                      <a:endParaRPr lang="es-CO" sz="1700" b="1" i="0" u="none" strike="noStrike" dirty="0">
                        <a:solidFill>
                          <a:srgbClr val="000000"/>
                        </a:solidFill>
                        <a:effectLst/>
                        <a:latin typeface="Montserrat" panose="00000500000000000000" pitchFamily="2" charset="0"/>
                      </a:endParaRP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1215301685"/>
                  </a:ext>
                </a:extLst>
              </a:tr>
              <a:tr h="1156944">
                <a:tc>
                  <a:txBody>
                    <a:bodyPr/>
                    <a:lstStyle/>
                    <a:p>
                      <a:pPr algn="l" fontAlgn="b"/>
                      <a:endParaRPr lang="es-CO" sz="1700" b="0" i="0" u="sng" strike="noStrike" dirty="0">
                        <a:solidFill>
                          <a:srgbClr val="000000"/>
                        </a:solidFill>
                        <a:effectLst/>
                        <a:latin typeface="Montserrat" panose="00000500000000000000" pitchFamily="2" charset="0"/>
                      </a:endParaRP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fontAlgn="b"/>
                      <a:r>
                        <a:rPr lang="es-CO" sz="1700" b="0" i="0" u="none" strike="noStrike">
                          <a:solidFill>
                            <a:srgbClr val="000000"/>
                          </a:solidFill>
                          <a:effectLst/>
                          <a:latin typeface="Montserrat" panose="00000500000000000000" pitchFamily="2" charset="0"/>
                        </a:rPr>
                        <a:t> </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fontAlgn="b"/>
                      <a:r>
                        <a:rPr lang="es-CO" sz="1700" b="0" i="0" u="none" strike="noStrike">
                          <a:solidFill>
                            <a:srgbClr val="000000"/>
                          </a:solidFill>
                          <a:effectLst/>
                          <a:latin typeface="Montserrat" panose="00000500000000000000" pitchFamily="2" charset="0"/>
                        </a:rPr>
                        <a:t> </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fontAlgn="b"/>
                      <a:r>
                        <a:rPr lang="es-CO" sz="1700" b="0" i="0" u="none" strike="noStrike">
                          <a:solidFill>
                            <a:srgbClr val="000000"/>
                          </a:solidFill>
                          <a:effectLst/>
                          <a:latin typeface="Montserrat" panose="00000500000000000000" pitchFamily="2" charset="0"/>
                        </a:rPr>
                        <a:t> </a:t>
                      </a:r>
                    </a:p>
                  </a:txBody>
                  <a:tcPr marL="14288" marR="14288" marT="14288"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2821607610"/>
                  </a:ext>
                </a:extLst>
              </a:tr>
              <a:tr h="482979">
                <a:tc>
                  <a:txBody>
                    <a:bodyPr/>
                    <a:lstStyle/>
                    <a:p>
                      <a:pPr algn="l" rtl="0" fontAlgn="b"/>
                      <a:r>
                        <a:rPr lang="es-CO" sz="1700" b="0" i="0" u="sng" strike="noStrike" dirty="0">
                          <a:solidFill>
                            <a:srgbClr val="000000"/>
                          </a:solidFill>
                          <a:effectLst/>
                          <a:latin typeface="Montserrat" panose="00000500000000000000" pitchFamily="2" charset="0"/>
                        </a:rPr>
                        <a:t>Estimación Presupuestos máximos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ctr"/>
                      <a:r>
                        <a:rPr lang="es-CO" sz="1600" b="0" i="0" u="none" strike="noStrike" dirty="0">
                          <a:solidFill>
                            <a:srgbClr val="262626"/>
                          </a:solidFill>
                          <a:effectLst/>
                          <a:latin typeface="Montserrat" panose="00000500000000000000" pitchFamily="2" charset="0"/>
                        </a:rPr>
                        <a:t>3.301.937.803.418</a:t>
                      </a:r>
                    </a:p>
                  </a:txBody>
                  <a:tcPr marL="7620" marR="68580" marT="762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ctr"/>
                      <a:r>
                        <a:rPr lang="es-CO" sz="1600" b="0" i="0" u="none" strike="noStrike" dirty="0">
                          <a:solidFill>
                            <a:srgbClr val="262626"/>
                          </a:solidFill>
                          <a:effectLst/>
                          <a:latin typeface="Montserrat" panose="00000500000000000000" pitchFamily="2" charset="0"/>
                        </a:rPr>
                        <a:t>  3.459.284.652.339,00 </a:t>
                      </a:r>
                    </a:p>
                  </a:txBody>
                  <a:tcPr marL="7620" marR="68580" marT="762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ctr"/>
                      <a:r>
                        <a:rPr lang="es-CO" sz="1600" b="0" i="0" u="none" strike="noStrike" dirty="0">
                          <a:solidFill>
                            <a:srgbClr val="262626"/>
                          </a:solidFill>
                          <a:effectLst/>
                          <a:latin typeface="Montserrat" panose="00000500000000000000" pitchFamily="2" charset="0"/>
                        </a:rPr>
                        <a:t>4.073.091.031.999,00</a:t>
                      </a:r>
                    </a:p>
                  </a:txBody>
                  <a:tcPr marL="7620" marR="7620" marT="762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2898148170"/>
                  </a:ext>
                </a:extLst>
              </a:tr>
              <a:tr h="690968">
                <a:tc>
                  <a:txBody>
                    <a:bodyPr/>
                    <a:lstStyle/>
                    <a:p>
                      <a:pPr algn="l" rtl="0" fontAlgn="b"/>
                      <a:r>
                        <a:rPr lang="es-CO" sz="1700" b="0" i="0" u="sng" strike="noStrike" dirty="0">
                          <a:solidFill>
                            <a:srgbClr val="000000"/>
                          </a:solidFill>
                          <a:effectLst/>
                          <a:latin typeface="Montserrat" panose="00000500000000000000" pitchFamily="2" charset="0"/>
                        </a:rPr>
                        <a:t>Presupuesto Presupuestos Máximos</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0" i="0" u="none" strike="noStrike" dirty="0">
                          <a:solidFill>
                            <a:srgbClr val="000000"/>
                          </a:solidFill>
                          <a:effectLst/>
                          <a:latin typeface="Montserrat" panose="00000500000000000000" pitchFamily="2" charset="0"/>
                        </a:rPr>
                        <a:t>    2.292.529.376.803,00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0" i="0" u="none" strike="noStrike" dirty="0">
                          <a:solidFill>
                            <a:srgbClr val="000000"/>
                          </a:solidFill>
                          <a:effectLst/>
                          <a:latin typeface="Montserrat" panose="00000500000000000000" pitchFamily="2" charset="0"/>
                        </a:rPr>
                        <a:t>    3.836.171.721.006,99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0" i="0" u="none" strike="noStrike">
                          <a:solidFill>
                            <a:srgbClr val="000000"/>
                          </a:solidFill>
                          <a:effectLst/>
                          <a:latin typeface="Montserrat" panose="00000500000000000000" pitchFamily="2" charset="0"/>
                        </a:rPr>
                        <a:t>2.434.992.308.613,00</a:t>
                      </a:r>
                    </a:p>
                  </a:txBody>
                  <a:tcPr marL="7620" marR="7620" marT="762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4196349433"/>
                  </a:ext>
                </a:extLst>
              </a:tr>
              <a:tr h="482979">
                <a:tc>
                  <a:txBody>
                    <a:bodyPr/>
                    <a:lstStyle/>
                    <a:p>
                      <a:pPr algn="l" rtl="0" fontAlgn="b"/>
                      <a:r>
                        <a:rPr lang="es-CO" sz="1700" b="0" i="0" u="sng" strike="noStrike" dirty="0">
                          <a:solidFill>
                            <a:srgbClr val="000000"/>
                          </a:solidFill>
                          <a:effectLst/>
                          <a:latin typeface="Montserrat" panose="00000500000000000000" pitchFamily="2" charset="0"/>
                        </a:rPr>
                        <a:t>Faltante</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0" i="0" u="none" strike="noStrike" dirty="0">
                          <a:solidFill>
                            <a:srgbClr val="000000"/>
                          </a:solidFill>
                          <a:effectLst/>
                          <a:latin typeface="Montserrat" panose="00000500000000000000" pitchFamily="2" charset="0"/>
                        </a:rPr>
                        <a:t>           </a:t>
                      </a:r>
                      <a:r>
                        <a:rPr lang="es-CO" sz="1700" b="1" i="0" u="none" strike="noStrike" dirty="0">
                          <a:solidFill>
                            <a:schemeClr val="bg1">
                              <a:lumMod val="65000"/>
                            </a:schemeClr>
                          </a:solidFill>
                          <a:effectLst/>
                          <a:latin typeface="Montserrat" panose="00000500000000000000" pitchFamily="2" charset="0"/>
                        </a:rPr>
                        <a:t>1.176.109.961.225,00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1" i="0" u="none" strike="noStrike" dirty="0">
                          <a:solidFill>
                            <a:schemeClr val="bg1">
                              <a:lumMod val="50000"/>
                            </a:schemeClr>
                          </a:solidFill>
                          <a:effectLst/>
                          <a:latin typeface="Montserrat" panose="00000500000000000000" pitchFamily="2" charset="0"/>
                        </a:rPr>
                        <a:t>         187.567.940.083,01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ctr" rtl="0" fontAlgn="b"/>
                      <a:r>
                        <a:rPr lang="es-CO" sz="1700" b="1" i="0" u="none" strike="noStrike" dirty="0">
                          <a:solidFill>
                            <a:schemeClr val="bg1">
                              <a:lumMod val="50000"/>
                            </a:schemeClr>
                          </a:solidFill>
                          <a:effectLst/>
                          <a:latin typeface="Montserrat" panose="00000500000000000000" pitchFamily="2" charset="0"/>
                        </a:rPr>
                        <a:t>1.638.098.723.386,00</a:t>
                      </a:r>
                    </a:p>
                  </a:txBody>
                  <a:tcPr marL="7620" marR="7620" marT="762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2907570864"/>
                  </a:ext>
                </a:extLst>
              </a:tr>
              <a:tr h="482979">
                <a:tc>
                  <a:txBody>
                    <a:bodyPr/>
                    <a:lstStyle/>
                    <a:p>
                      <a:pPr algn="l" rtl="0" fontAlgn="b"/>
                      <a:r>
                        <a:rPr lang="es-CO" sz="1700" b="0" i="0" u="sng" strike="noStrike" dirty="0">
                          <a:solidFill>
                            <a:srgbClr val="000000"/>
                          </a:solidFill>
                          <a:effectLst/>
                          <a:latin typeface="Montserrat" panose="00000500000000000000" pitchFamily="2" charset="0"/>
                        </a:rPr>
                        <a:t>Reconocido</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rtl="0" fontAlgn="b"/>
                      <a:r>
                        <a:rPr lang="es-CO" sz="1700" b="0" i="0" u="none" strike="noStrike" dirty="0">
                          <a:solidFill>
                            <a:srgbClr val="000000"/>
                          </a:solidFill>
                          <a:effectLst/>
                          <a:latin typeface="Montserrat" panose="00000500000000000000" pitchFamily="2" charset="0"/>
                        </a:rPr>
                        <a:t>             </a:t>
                      </a:r>
                      <a:r>
                        <a:rPr lang="es-CO" sz="1700" b="1" i="0" u="none" strike="noStrike" dirty="0">
                          <a:solidFill>
                            <a:schemeClr val="bg1">
                              <a:lumMod val="65000"/>
                            </a:schemeClr>
                          </a:solidFill>
                          <a:effectLst/>
                          <a:latin typeface="Montserrat" panose="00000500000000000000" pitchFamily="2" charset="0"/>
                        </a:rPr>
                        <a:t>820.000.000.000</a:t>
                      </a:r>
                      <a:r>
                        <a:rPr lang="es-CO" sz="1700" b="0" i="0" u="none" strike="noStrike" dirty="0">
                          <a:solidFill>
                            <a:schemeClr val="bg1">
                              <a:lumMod val="65000"/>
                            </a:schemeClr>
                          </a:solidFill>
                          <a:effectLst/>
                          <a:latin typeface="Montserrat" panose="00000500000000000000" pitchFamily="2" charset="0"/>
                        </a:rPr>
                        <a:t>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rtl="0" fontAlgn="b"/>
                      <a:r>
                        <a:rPr lang="es-CO" sz="1700" b="0" i="0" u="sng" strike="noStrike" dirty="0">
                          <a:solidFill>
                            <a:srgbClr val="000000"/>
                          </a:solidFill>
                          <a:effectLst/>
                          <a:latin typeface="Montserrat" panose="00000500000000000000" pitchFamily="2" charset="0"/>
                        </a:rPr>
                        <a:t>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tc>
                  <a:txBody>
                    <a:bodyPr/>
                    <a:lstStyle/>
                    <a:p>
                      <a:pPr algn="l" rtl="0" fontAlgn="b"/>
                      <a:r>
                        <a:rPr lang="es-CO" sz="1700" b="0" i="0" u="sng" strike="noStrike" dirty="0">
                          <a:solidFill>
                            <a:srgbClr val="000000"/>
                          </a:solidFill>
                          <a:effectLst/>
                          <a:latin typeface="Montserrat" panose="00000500000000000000" pitchFamily="2" charset="0"/>
                        </a:rPr>
                        <a:t> </a:t>
                      </a:r>
                    </a:p>
                  </a:txBody>
                  <a:tcPr marL="0" marR="0" marT="0" marB="0" anchor="b">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1545330867"/>
                  </a:ext>
                </a:extLst>
              </a:tr>
            </a:tbl>
          </a:graphicData>
        </a:graphic>
      </p:graphicFrame>
      <p:sp>
        <p:nvSpPr>
          <p:cNvPr id="8" name="Snip Diagonal Corner Rectangle 4">
            <a:extLst>
              <a:ext uri="{FF2B5EF4-FFF2-40B4-BE49-F238E27FC236}">
                <a16:creationId xmlns:a16="http://schemas.microsoft.com/office/drawing/2014/main" id="{DC299777-4401-E6BD-D86C-96075F2B59C2}"/>
              </a:ext>
            </a:extLst>
          </p:cNvPr>
          <p:cNvSpPr/>
          <p:nvPr/>
        </p:nvSpPr>
        <p:spPr>
          <a:xfrm>
            <a:off x="7497804" y="3117422"/>
            <a:ext cx="2999834" cy="1183983"/>
          </a:xfrm>
          <a:prstGeom prst="snip2DiagRect">
            <a:avLst/>
          </a:prstGeom>
          <a:solidFill>
            <a:srgbClr val="DEA900"/>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2"/>
              </a:solidFill>
              <a:latin typeface="Montserrat" panose="00000500000000000000" pitchFamily="2" charset="0"/>
            </a:endParaRPr>
          </a:p>
        </p:txBody>
      </p:sp>
      <p:sp>
        <p:nvSpPr>
          <p:cNvPr id="9" name="Snip Diagonal Corner Rectangle 5">
            <a:extLst>
              <a:ext uri="{FF2B5EF4-FFF2-40B4-BE49-F238E27FC236}">
                <a16:creationId xmlns:a16="http://schemas.microsoft.com/office/drawing/2014/main" id="{5219FB61-9B90-5AEC-616C-5BD900A52B48}"/>
              </a:ext>
            </a:extLst>
          </p:cNvPr>
          <p:cNvSpPr/>
          <p:nvPr/>
        </p:nvSpPr>
        <p:spPr>
          <a:xfrm>
            <a:off x="10446103" y="3099740"/>
            <a:ext cx="2735265" cy="1178826"/>
          </a:xfrm>
          <a:prstGeom prst="snip2DiagRect">
            <a:avLst/>
          </a:prstGeom>
          <a:solidFill>
            <a:srgbClr val="DEA900"/>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2"/>
              </a:solidFill>
              <a:latin typeface="Montserrat" panose="00000500000000000000" pitchFamily="2" charset="0"/>
            </a:endParaRPr>
          </a:p>
        </p:txBody>
      </p:sp>
      <p:sp>
        <p:nvSpPr>
          <p:cNvPr id="10" name="Snip Diagonal Corner Rectangle 6">
            <a:extLst>
              <a:ext uri="{FF2B5EF4-FFF2-40B4-BE49-F238E27FC236}">
                <a16:creationId xmlns:a16="http://schemas.microsoft.com/office/drawing/2014/main" id="{E93BBF4C-EFD6-DBC2-1755-DF0DB420EC20}"/>
              </a:ext>
            </a:extLst>
          </p:cNvPr>
          <p:cNvSpPr/>
          <p:nvPr/>
        </p:nvSpPr>
        <p:spPr>
          <a:xfrm>
            <a:off x="13103157" y="3117420"/>
            <a:ext cx="2714019" cy="1161147"/>
          </a:xfrm>
          <a:prstGeom prst="snip2DiagRect">
            <a:avLst/>
          </a:prstGeom>
          <a:solidFill>
            <a:srgbClr val="DEA900"/>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2"/>
              </a:solidFill>
              <a:latin typeface="Montserrat" panose="00000500000000000000" pitchFamily="2" charset="0"/>
            </a:endParaRPr>
          </a:p>
        </p:txBody>
      </p:sp>
      <p:sp>
        <p:nvSpPr>
          <p:cNvPr id="11" name="TextBox 11">
            <a:extLst>
              <a:ext uri="{FF2B5EF4-FFF2-40B4-BE49-F238E27FC236}">
                <a16:creationId xmlns:a16="http://schemas.microsoft.com/office/drawing/2014/main" id="{6E578E5C-0CF9-CEB4-5661-7D7F8641A485}"/>
              </a:ext>
            </a:extLst>
          </p:cNvPr>
          <p:cNvSpPr txBox="1"/>
          <p:nvPr/>
        </p:nvSpPr>
        <p:spPr>
          <a:xfrm>
            <a:off x="8494553" y="3599026"/>
            <a:ext cx="849913" cy="369332"/>
          </a:xfrm>
          <a:prstGeom prst="rect">
            <a:avLst/>
          </a:prstGeom>
          <a:noFill/>
          <a:ln>
            <a:noFill/>
          </a:ln>
        </p:spPr>
        <p:txBody>
          <a:bodyPr wrap="none" rtlCol="0" anchor="ctr" anchorCtr="0">
            <a:spAutoFit/>
          </a:bodyPr>
          <a:lstStyle/>
          <a:p>
            <a:pPr algn="ctr"/>
            <a:r>
              <a:rPr lang="en-US" b="1" dirty="0">
                <a:solidFill>
                  <a:schemeClr val="bg2"/>
                </a:solidFill>
                <a:latin typeface="Montserrat" panose="00000500000000000000" pitchFamily="2" charset="0"/>
                <a:ea typeface="League Spartan" charset="0"/>
                <a:cs typeface="Poppins" pitchFamily="2" charset="77"/>
              </a:rPr>
              <a:t>2022*</a:t>
            </a:r>
          </a:p>
        </p:txBody>
      </p:sp>
      <p:sp>
        <p:nvSpPr>
          <p:cNvPr id="17" name="TextBox 88">
            <a:extLst>
              <a:ext uri="{FF2B5EF4-FFF2-40B4-BE49-F238E27FC236}">
                <a16:creationId xmlns:a16="http://schemas.microsoft.com/office/drawing/2014/main" id="{CB383405-F783-26C8-BCC4-A67C95DB7AC8}"/>
              </a:ext>
            </a:extLst>
          </p:cNvPr>
          <p:cNvSpPr txBox="1"/>
          <p:nvPr/>
        </p:nvSpPr>
        <p:spPr>
          <a:xfrm>
            <a:off x="11210500" y="3599026"/>
            <a:ext cx="750526" cy="369332"/>
          </a:xfrm>
          <a:prstGeom prst="rect">
            <a:avLst/>
          </a:prstGeom>
          <a:noFill/>
          <a:ln>
            <a:noFill/>
          </a:ln>
        </p:spPr>
        <p:txBody>
          <a:bodyPr wrap="none" rtlCol="0" anchor="ctr" anchorCtr="0">
            <a:spAutoFit/>
          </a:bodyPr>
          <a:lstStyle/>
          <a:p>
            <a:pPr algn="ctr"/>
            <a:r>
              <a:rPr lang="en-US" b="1" dirty="0">
                <a:solidFill>
                  <a:schemeClr val="bg2"/>
                </a:solidFill>
                <a:latin typeface="Montserrat" panose="00000500000000000000" pitchFamily="2" charset="0"/>
                <a:ea typeface="League Spartan" charset="0"/>
                <a:cs typeface="Poppins" pitchFamily="2" charset="77"/>
              </a:rPr>
              <a:t>2023</a:t>
            </a:r>
          </a:p>
        </p:txBody>
      </p:sp>
      <p:sp>
        <p:nvSpPr>
          <p:cNvPr id="21" name="TextBox 89">
            <a:extLst>
              <a:ext uri="{FF2B5EF4-FFF2-40B4-BE49-F238E27FC236}">
                <a16:creationId xmlns:a16="http://schemas.microsoft.com/office/drawing/2014/main" id="{A291792D-F9CD-4B39-6584-DDBD5E7BB530}"/>
              </a:ext>
            </a:extLst>
          </p:cNvPr>
          <p:cNvSpPr txBox="1"/>
          <p:nvPr/>
        </p:nvSpPr>
        <p:spPr>
          <a:xfrm>
            <a:off x="13966996" y="3559304"/>
            <a:ext cx="971741" cy="369332"/>
          </a:xfrm>
          <a:prstGeom prst="rect">
            <a:avLst/>
          </a:prstGeom>
          <a:noFill/>
          <a:ln>
            <a:noFill/>
          </a:ln>
        </p:spPr>
        <p:txBody>
          <a:bodyPr wrap="none" rtlCol="0" anchor="ctr" anchorCtr="0">
            <a:spAutoFit/>
          </a:bodyPr>
          <a:lstStyle/>
          <a:p>
            <a:pPr algn="ctr"/>
            <a:r>
              <a:rPr lang="en-US" b="1" dirty="0">
                <a:solidFill>
                  <a:schemeClr val="bg2"/>
                </a:solidFill>
                <a:latin typeface="Montserrat" panose="00000500000000000000" pitchFamily="2" charset="0"/>
                <a:ea typeface="League Spartan" charset="0"/>
                <a:cs typeface="Poppins" pitchFamily="2" charset="77"/>
              </a:rPr>
              <a:t>2024**</a:t>
            </a:r>
          </a:p>
        </p:txBody>
      </p:sp>
      <p:sp>
        <p:nvSpPr>
          <p:cNvPr id="22" name="Snip Diagonal Corner Rectangle 3">
            <a:extLst>
              <a:ext uri="{FF2B5EF4-FFF2-40B4-BE49-F238E27FC236}">
                <a16:creationId xmlns:a16="http://schemas.microsoft.com/office/drawing/2014/main" id="{63253BAD-B19E-3779-393A-E70CFD497564}"/>
              </a:ext>
            </a:extLst>
          </p:cNvPr>
          <p:cNvSpPr/>
          <p:nvPr/>
        </p:nvSpPr>
        <p:spPr>
          <a:xfrm>
            <a:off x="3309765" y="3048299"/>
            <a:ext cx="4188038" cy="1253105"/>
          </a:xfrm>
          <a:prstGeom prst="snip2DiagRect">
            <a:avLst/>
          </a:prstGeom>
          <a:solidFill>
            <a:srgbClr val="DEA900"/>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2"/>
              </a:solidFill>
              <a:latin typeface="Montserrat" panose="00000500000000000000" pitchFamily="2" charset="0"/>
            </a:endParaRPr>
          </a:p>
        </p:txBody>
      </p:sp>
      <p:sp>
        <p:nvSpPr>
          <p:cNvPr id="24" name="TextBox 17">
            <a:extLst>
              <a:ext uri="{FF2B5EF4-FFF2-40B4-BE49-F238E27FC236}">
                <a16:creationId xmlns:a16="http://schemas.microsoft.com/office/drawing/2014/main" id="{669B25FB-0C21-C4BD-C28F-78B2EFDB0207}"/>
              </a:ext>
            </a:extLst>
          </p:cNvPr>
          <p:cNvSpPr txBox="1"/>
          <p:nvPr/>
        </p:nvSpPr>
        <p:spPr>
          <a:xfrm>
            <a:off x="4049603" y="3580195"/>
            <a:ext cx="2574351" cy="461665"/>
          </a:xfrm>
          <a:prstGeom prst="rect">
            <a:avLst/>
          </a:prstGeom>
          <a:noFill/>
          <a:ln>
            <a:noFill/>
          </a:ln>
        </p:spPr>
        <p:txBody>
          <a:bodyPr wrap="square" rtlCol="0" anchor="ctr" anchorCtr="0">
            <a:spAutoFit/>
          </a:bodyPr>
          <a:lstStyle/>
          <a:p>
            <a:r>
              <a:rPr lang="es-CO" sz="2400" b="1" dirty="0">
                <a:solidFill>
                  <a:schemeClr val="bg2"/>
                </a:solidFill>
                <a:latin typeface="Montserrat" panose="00000500000000000000" pitchFamily="2" charset="0"/>
                <a:ea typeface="League Spartan" charset="0"/>
                <a:cs typeface="Poppins" pitchFamily="2" charset="77"/>
              </a:rPr>
              <a:t>Tecnologías</a:t>
            </a:r>
            <a:r>
              <a:rPr lang="en-US" sz="2400" b="1" dirty="0">
                <a:solidFill>
                  <a:schemeClr val="bg2"/>
                </a:solidFill>
                <a:latin typeface="Montserrat" panose="00000500000000000000" pitchFamily="2" charset="0"/>
                <a:ea typeface="League Spartan" charset="0"/>
                <a:cs typeface="Poppins" pitchFamily="2" charset="77"/>
              </a:rPr>
              <a:t> </a:t>
            </a:r>
          </a:p>
        </p:txBody>
      </p:sp>
      <p:sp>
        <p:nvSpPr>
          <p:cNvPr id="29" name="CuadroTexto 28">
            <a:extLst>
              <a:ext uri="{FF2B5EF4-FFF2-40B4-BE49-F238E27FC236}">
                <a16:creationId xmlns:a16="http://schemas.microsoft.com/office/drawing/2014/main" id="{C08E2BE2-7890-04E3-6E1A-04705F4D1552}"/>
              </a:ext>
            </a:extLst>
          </p:cNvPr>
          <p:cNvSpPr txBox="1"/>
          <p:nvPr/>
        </p:nvSpPr>
        <p:spPr>
          <a:xfrm>
            <a:off x="3194153" y="7938591"/>
            <a:ext cx="12623023" cy="1215717"/>
          </a:xfrm>
          <a:prstGeom prst="rect">
            <a:avLst/>
          </a:prstGeom>
          <a:noFill/>
        </p:spPr>
        <p:txBody>
          <a:bodyPr wrap="square" rtlCol="0">
            <a:spAutoFit/>
          </a:bodyPr>
          <a:lstStyle/>
          <a:p>
            <a:r>
              <a:rPr lang="es-CO" sz="1500" dirty="0">
                <a:latin typeface="Montserrat" panose="00000500000000000000" pitchFamily="2" charset="0"/>
              </a:rPr>
              <a:t>*Actualizaciones</a:t>
            </a:r>
          </a:p>
          <a:p>
            <a:r>
              <a:rPr lang="es-CO" sz="1400" dirty="0">
                <a:latin typeface="Montserrat" panose="00000500000000000000" pitchFamily="2" charset="0"/>
              </a:rPr>
              <a:t>*</a:t>
            </a:r>
            <a:r>
              <a:rPr lang="en-CO" sz="1400" dirty="0">
                <a:latin typeface="Montserrat" panose="00000500000000000000" pitchFamily="2" charset="0"/>
              </a:rPr>
              <a:t>*Valor preliminar en bases de datos.</a:t>
            </a:r>
          </a:p>
          <a:p>
            <a:r>
              <a:rPr lang="en-CO" sz="1400" dirty="0">
                <a:latin typeface="Montserrat" panose="00000500000000000000" pitchFamily="2" charset="0"/>
              </a:rPr>
              <a:t>**Valor proyectado oficial. Supuesto de inflación causada de 2023 (9,28%)</a:t>
            </a:r>
          </a:p>
          <a:p>
            <a:endParaRPr lang="es-CO" sz="1500" dirty="0">
              <a:latin typeface="Montserrat" panose="00000500000000000000" pitchFamily="2" charset="0"/>
            </a:endParaRPr>
          </a:p>
          <a:p>
            <a:r>
              <a:rPr lang="es-CO" sz="1500" dirty="0">
                <a:latin typeface="Montserrat" panose="00000500000000000000" pitchFamily="2" charset="0"/>
              </a:rPr>
              <a:t>Fuente: Ministerio de Salud; ADRES</a:t>
            </a:r>
          </a:p>
        </p:txBody>
      </p:sp>
    </p:spTree>
    <p:extLst>
      <p:ext uri="{BB962C8B-B14F-4D97-AF65-F5344CB8AC3E}">
        <p14:creationId xmlns:p14="http://schemas.microsoft.com/office/powerpoint/2010/main" val="3390041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
            <a:extLst>
              <a:ext uri="{FF2B5EF4-FFF2-40B4-BE49-F238E27FC236}">
                <a16:creationId xmlns:a16="http://schemas.microsoft.com/office/drawing/2014/main" id="{0B44CEAC-C086-6C4F-8F83-66217236724C}"/>
              </a:ext>
            </a:extLst>
          </p:cNvPr>
          <p:cNvGraphicFramePr>
            <a:graphicFrameLocks noGrp="1"/>
          </p:cNvGraphicFramePr>
          <p:nvPr>
            <p:extLst>
              <p:ext uri="{D42A27DB-BD31-4B8C-83A1-F6EECF244321}">
                <p14:modId xmlns:p14="http://schemas.microsoft.com/office/powerpoint/2010/main" val="677783716"/>
              </p:ext>
            </p:extLst>
          </p:nvPr>
        </p:nvGraphicFramePr>
        <p:xfrm>
          <a:off x="990600" y="1937298"/>
          <a:ext cx="16620411" cy="7159707"/>
        </p:xfrm>
        <a:graphic>
          <a:graphicData uri="http://schemas.openxmlformats.org/drawingml/2006/table">
            <a:tbl>
              <a:tblPr firstRow="1"/>
              <a:tblGrid>
                <a:gridCol w="1927645">
                  <a:extLst>
                    <a:ext uri="{9D8B030D-6E8A-4147-A177-3AD203B41FA5}">
                      <a16:colId xmlns:a16="http://schemas.microsoft.com/office/drawing/2014/main" val="2867226948"/>
                    </a:ext>
                  </a:extLst>
                </a:gridCol>
                <a:gridCol w="2104684">
                  <a:extLst>
                    <a:ext uri="{9D8B030D-6E8A-4147-A177-3AD203B41FA5}">
                      <a16:colId xmlns:a16="http://schemas.microsoft.com/office/drawing/2014/main" val="4139272194"/>
                    </a:ext>
                  </a:extLst>
                </a:gridCol>
                <a:gridCol w="1927645">
                  <a:extLst>
                    <a:ext uri="{9D8B030D-6E8A-4147-A177-3AD203B41FA5}">
                      <a16:colId xmlns:a16="http://schemas.microsoft.com/office/drawing/2014/main" val="4241368247"/>
                    </a:ext>
                  </a:extLst>
                </a:gridCol>
                <a:gridCol w="1966731">
                  <a:extLst>
                    <a:ext uri="{9D8B030D-6E8A-4147-A177-3AD203B41FA5}">
                      <a16:colId xmlns:a16="http://schemas.microsoft.com/office/drawing/2014/main" val="741075572"/>
                    </a:ext>
                  </a:extLst>
                </a:gridCol>
                <a:gridCol w="2464270">
                  <a:extLst>
                    <a:ext uri="{9D8B030D-6E8A-4147-A177-3AD203B41FA5}">
                      <a16:colId xmlns:a16="http://schemas.microsoft.com/office/drawing/2014/main" val="3969911560"/>
                    </a:ext>
                  </a:extLst>
                </a:gridCol>
                <a:gridCol w="6229436">
                  <a:extLst>
                    <a:ext uri="{9D8B030D-6E8A-4147-A177-3AD203B41FA5}">
                      <a16:colId xmlns:a16="http://schemas.microsoft.com/office/drawing/2014/main" val="117166272"/>
                    </a:ext>
                  </a:extLst>
                </a:gridCol>
              </a:tblGrid>
              <a:tr h="0">
                <a:tc gridSpan="2">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MSPS</a:t>
                      </a:r>
                    </a:p>
                  </a:txBody>
                  <a:tcPr marL="90259" marR="90259" marT="45130" marB="4513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en-US" dirty="0"/>
                    </a:p>
                  </a:txBody>
                  <a:tcPr anchor="ctr"/>
                </a:tc>
                <a:tc gridSpan="3">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ADRES </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en-US" dirty="0"/>
                    </a:p>
                  </a:txBody>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rowSpan="2">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Período</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890419262"/>
                  </a:ext>
                </a:extLst>
              </a:tr>
              <a:tr h="64452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Resolución</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 Circular </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r>
                        <a:rPr lang="en-US" sz="1600" b="1" kern="1200" dirty="0">
                          <a:solidFill>
                            <a:schemeClr val="lt1"/>
                          </a:solidFill>
                          <a:latin typeface="Montserrat" panose="00000500000000000000" pitchFamily="2" charset="0"/>
                          <a:ea typeface="+mn-ea"/>
                          <a:cs typeface="+mn-cs"/>
                        </a:rPr>
                        <a:t>Resolución</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 Circular </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r>
                        <a:rPr lang="en-US" sz="1600" b="1" kern="1200" dirty="0">
                          <a:solidFill>
                            <a:schemeClr val="lt1"/>
                          </a:solidFill>
                          <a:latin typeface="Montserrat" panose="00000500000000000000" pitchFamily="2" charset="0"/>
                          <a:ea typeface="+mn-ea"/>
                          <a:cs typeface="+mn-cs"/>
                        </a:rPr>
                        <a:t>Manual</a:t>
                      </a:r>
                    </a:p>
                  </a:txBody>
                  <a:tcPr marL="90259" marR="90259" marT="45130" marB="4513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vMerge="1">
                  <a:txBody>
                    <a:bodyPr/>
                    <a:lstStyle/>
                    <a:p>
                      <a:pPr algn="ctr"/>
                      <a:endParaRPr lang="en-US" b="1"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679428788"/>
                  </a:ext>
                </a:extLst>
              </a:tr>
              <a:tr h="1172821">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b="1" dirty="0">
                          <a:latin typeface="Montserrat" panose="00000500000000000000" pitchFamily="2" charset="0"/>
                        </a:rPr>
                        <a:t>R. 205/2020</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dirty="0">
                          <a:latin typeface="Montserrat" panose="00000500000000000000" pitchFamily="2" charset="0"/>
                        </a:rPr>
                        <a:t>[17/02/2020]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txBody>
                  <a:tcPr marL="90259" marR="90259" marT="45130" marB="4513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N.A.</a:t>
                      </a:r>
                    </a:p>
                  </a:txBody>
                  <a:tcPr marL="90259" marR="90259" marT="45130" marB="4513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rowSpan="2">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R. 2152/ 2020</a:t>
                      </a:r>
                    </a:p>
                    <a:p>
                      <a:r>
                        <a:rPr lang="en-US" sz="1600" dirty="0">
                          <a:latin typeface="Montserrat" panose="00000500000000000000" pitchFamily="2" charset="0"/>
                        </a:rPr>
                        <a:t>[10/03/2020]</a:t>
                      </a:r>
                    </a:p>
                    <a:p>
                      <a:r>
                        <a:rPr lang="en-US" sz="1600" b="1" dirty="0">
                          <a:latin typeface="Montserrat" panose="00000500000000000000" pitchFamily="2" charset="0"/>
                        </a:rPr>
                        <a:t>R. 3512/2020</a:t>
                      </a:r>
                    </a:p>
                    <a:p>
                      <a:r>
                        <a:rPr lang="en-US" sz="1600" dirty="0">
                          <a:latin typeface="Montserrat" panose="00000500000000000000" pitchFamily="2" charset="0"/>
                        </a:rPr>
                        <a:t>[04/12/2020]</a:t>
                      </a:r>
                    </a:p>
                  </a:txBody>
                  <a:tcPr marL="90259" marR="90259" marT="45130" marB="4513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rowSpan="2">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C. 060/2020</a:t>
                      </a:r>
                    </a:p>
                  </a:txBody>
                  <a:tcPr marL="90259" marR="90259" marT="45130" marB="4513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rowSpan="2">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M. No PM V.1</a:t>
                      </a:r>
                    </a:p>
                    <a:p>
                      <a:r>
                        <a:rPr lang="en-US" sz="1600" dirty="0">
                          <a:latin typeface="Montserrat" panose="00000500000000000000" pitchFamily="2" charset="0"/>
                        </a:rPr>
                        <a:t>[30/09/2021]</a:t>
                      </a:r>
                    </a:p>
                    <a:p>
                      <a:endParaRPr lang="en-US" sz="1600" dirty="0">
                        <a:latin typeface="Montserrat" panose="00000500000000000000" pitchFamily="2" charset="0"/>
                      </a:endParaRPr>
                    </a:p>
                  </a:txBody>
                  <a:tcPr marL="90259" marR="90259" marT="45130" marB="4513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s-CO" sz="1600" noProof="0" dirty="0">
                          <a:latin typeface="Montserrat" panose="00000500000000000000" pitchFamily="2" charset="0"/>
                        </a:rPr>
                        <a:t>17/02/2020 – 07/05/2021</a:t>
                      </a:r>
                    </a:p>
                  </a:txBody>
                  <a:tcPr marL="90259" marR="90259" marT="45130" marB="4513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3222122355"/>
                  </a:ext>
                </a:extLst>
              </a:tr>
              <a:tr h="85584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b="1" dirty="0">
                          <a:latin typeface="Montserrat" panose="00000500000000000000" pitchFamily="2" charset="0"/>
                        </a:rPr>
                        <a:t>R. 586/2021</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dirty="0">
                          <a:latin typeface="Montserrat" panose="00000500000000000000" pitchFamily="2" charset="0"/>
                        </a:rPr>
                        <a:t>[07/05/2021]</a:t>
                      </a:r>
                      <a:endParaRPr lang="en-US" sz="1600" dirty="0">
                        <a:latin typeface="Montserrat" panose="00000500000000000000" pitchFamily="2" charset="0"/>
                      </a:endParaRP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tc vMerge="1">
                  <a:txBody>
                    <a:bodyPr/>
                    <a:lstStyle/>
                    <a:p>
                      <a:endParaRPr lang="en-US" sz="1200" dirty="0"/>
                    </a:p>
                  </a:txBody>
                  <a:tcPr/>
                </a:tc>
                <a:tc vMerge="1">
                  <a:txBody>
                    <a:bodyPr/>
                    <a:lstStyle/>
                    <a:p>
                      <a:endParaRPr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s-CO" sz="1600" noProof="0" dirty="0">
                          <a:latin typeface="Montserrat" panose="00000500000000000000" pitchFamily="2" charset="0"/>
                        </a:rPr>
                        <a:t>07/05/2021 – 30/06/2022</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4045033087"/>
                  </a:ext>
                </a:extLst>
              </a:tr>
              <a:tr h="855843">
                <a:tc rowSpan="3">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b="1" dirty="0">
                          <a:latin typeface="Montserrat" panose="00000500000000000000" pitchFamily="2" charset="0"/>
                        </a:rPr>
                        <a:t>R. 1139/2022</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dirty="0">
                          <a:latin typeface="Montserrat" panose="00000500000000000000" pitchFamily="2" charset="0"/>
                        </a:rPr>
                        <a:t>[30/06/2022] </a:t>
                      </a:r>
                      <a:endParaRPr lang="en-US" sz="1600" dirty="0">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txBody>
                  <a:tcPr marL="90259" marR="90259" marT="45130" marB="4513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N.A.</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rowSpan="3">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b="1" dirty="0">
                          <a:latin typeface="Montserrat" panose="00000500000000000000" pitchFamily="2" charset="0"/>
                        </a:rPr>
                        <a:t>R. 575/2023</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600" dirty="0">
                          <a:latin typeface="Montserrat" panose="00000500000000000000" pitchFamily="2" charset="0"/>
                        </a:rPr>
                        <a:t>[28/02/2023]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2" charset="0"/>
                        </a:rPr>
                        <a:t>R. 31910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[15/12/2023]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txBody>
                  <a:tcPr marL="90259" marR="90259" marT="45130" marB="4513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C. 0005/2024 </a:t>
                      </a:r>
                      <a:r>
                        <a:rPr lang="en-US" sz="1600" dirty="0">
                          <a:latin typeface="Montserrat" panose="00000500000000000000" pitchFamily="2" charset="0"/>
                        </a:rPr>
                        <a:t>✧</a:t>
                      </a:r>
                    </a:p>
                    <a:p>
                      <a:r>
                        <a:rPr lang="en-US" sz="1600" dirty="0">
                          <a:latin typeface="Montserrat" panose="00000500000000000000" pitchFamily="2" charset="0"/>
                        </a:rPr>
                        <a:t>[27/02/2024]</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rowSpan="3">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M. No PM V.2</a:t>
                      </a:r>
                    </a:p>
                    <a:p>
                      <a:r>
                        <a:rPr lang="en-US" sz="1600" dirty="0">
                          <a:latin typeface="Montserrat" panose="00000500000000000000" pitchFamily="2" charset="0"/>
                        </a:rPr>
                        <a:t>[21/07/2023]</a:t>
                      </a:r>
                    </a:p>
                    <a:p>
                      <a:endParaRPr lang="en-US" sz="1600" dirty="0">
                        <a:latin typeface="Montserrat" panose="00000500000000000000" pitchFamily="2" charset="0"/>
                      </a:endParaRPr>
                    </a:p>
                  </a:txBody>
                  <a:tcPr marL="90259" marR="90259" marT="45130" marB="4513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s-CO" sz="1600" noProof="0" dirty="0">
                          <a:latin typeface="Montserrat" panose="00000500000000000000" pitchFamily="2" charset="0"/>
                        </a:rPr>
                        <a:t>30/06/2022 – Vigente </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434875613"/>
                  </a:ext>
                </a:extLst>
              </a:tr>
              <a:tr h="2123756">
                <a:tc vMerge="1">
                  <a:txBody>
                    <a:bodyPr/>
                    <a:lstStyle/>
                    <a:p>
                      <a:endParaRPr dirty="0"/>
                    </a:p>
                  </a:txBody>
                  <a:tcPr anchor="ct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2" charset="0"/>
                        </a:rPr>
                        <a:t>C.E. 0011/2023 </a:t>
                      </a:r>
                      <a:r>
                        <a:rPr lang="en-US" sz="1600" dirty="0">
                          <a:latin typeface="Montserrat" panose="000005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[15/09/2023]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2" charset="0"/>
                        </a:rPr>
                        <a:t>C. 0019/2023 </a:t>
                      </a:r>
                      <a:r>
                        <a:rPr lang="en-US" sz="1600" dirty="0">
                          <a:latin typeface="Montserrat" panose="000005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ontserrat" panose="00000500000000000000" pitchFamily="2" charset="0"/>
                        </a:rPr>
                        <a:t>[12/10/2023]</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C. 0023/2023 </a:t>
                      </a:r>
                      <a:r>
                        <a:rPr lang="en-US" sz="1600" dirty="0">
                          <a:latin typeface="Montserrat" panose="00000500000000000000" pitchFamily="2" charset="0"/>
                        </a:rPr>
                        <a:t>※</a:t>
                      </a:r>
                    </a:p>
                    <a:p>
                      <a:r>
                        <a:rPr lang="en-US" sz="1600" dirty="0">
                          <a:latin typeface="Montserrat" panose="00000500000000000000" pitchFamily="2" charset="0"/>
                        </a:rPr>
                        <a:t>[21/09/2023]</a:t>
                      </a:r>
                    </a:p>
                    <a:p>
                      <a:endParaRPr lang="en-US" sz="1600" dirty="0">
                        <a:latin typeface="Montserrat" panose="00000500000000000000" pitchFamily="2" charset="0"/>
                      </a:endParaRPr>
                    </a:p>
                    <a:p>
                      <a:r>
                        <a:rPr lang="en-US" sz="1600" b="1" dirty="0">
                          <a:latin typeface="Montserrat" panose="00000500000000000000" pitchFamily="2" charset="0"/>
                        </a:rPr>
                        <a:t>C. 0029/2023 </a:t>
                      </a:r>
                      <a:r>
                        <a:rPr lang="en-US" sz="1600" dirty="0">
                          <a:latin typeface="Montserrat" panose="00000500000000000000" pitchFamily="2" charset="0"/>
                        </a:rPr>
                        <a:t>◎</a:t>
                      </a:r>
                    </a:p>
                    <a:p>
                      <a:r>
                        <a:rPr lang="en-US" sz="1600" dirty="0">
                          <a:latin typeface="Montserrat" panose="00000500000000000000" pitchFamily="2" charset="0"/>
                        </a:rPr>
                        <a:t>[17/11/2023] </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vMerge="1">
                  <a:txBody>
                    <a:bodyPr/>
                    <a:lstStyle/>
                    <a:p>
                      <a:endParaRPr lang="en-US" sz="1200"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s-CO" sz="1600" noProof="0" dirty="0">
                          <a:latin typeface="Montserrat" panose="00000500000000000000" pitchFamily="2" charset="0"/>
                        </a:rPr>
                        <a:t>- Transcripción de prescripciones médicas y prescripciones de fallos de tutela realizadas entre 09-25 Septiembre de 2023 durante el período de contingencia ▲</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600" noProof="0" dirty="0">
                          <a:latin typeface="Montserrat" panose="00000500000000000000" pitchFamily="2" charset="0"/>
                        </a:rPr>
                        <a:t>-Reportes de suministro MIPRES V.1 y V.2 del período dispuesto en C. 0019/2023</a:t>
                      </a:r>
                    </a:p>
                    <a:p>
                      <a:endParaRPr lang="es-CO" sz="1600" noProof="0" dirty="0">
                        <a:latin typeface="Montserrat" panose="00000500000000000000" pitchFamily="2" charset="0"/>
                      </a:endParaRP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2608370028"/>
                  </a:ext>
                </a:extLst>
              </a:tr>
              <a:tr h="1172821">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nchor="ct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2" charset="0"/>
                        </a:rPr>
                        <a:t>C.E. 0011/2023 </a:t>
                      </a:r>
                      <a:r>
                        <a:rPr lang="en-US" sz="1600" dirty="0">
                          <a:latin typeface="Montserrat" panose="00000500000000000000" pitchFamily="2" charset="0"/>
                        </a:rPr>
                        <a:t>&amp; </a:t>
                      </a:r>
                      <a:r>
                        <a:rPr lang="en-US" sz="1600" b="1" dirty="0">
                          <a:latin typeface="Montserrat" panose="00000500000000000000" pitchFamily="2" charset="0"/>
                        </a:rPr>
                        <a:t>C. 0019/2023 </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b="1" dirty="0">
                          <a:latin typeface="Montserrat" panose="00000500000000000000" pitchFamily="2" charset="0"/>
                        </a:rPr>
                        <a:t>C. 0014/2024</a:t>
                      </a:r>
                      <a:r>
                        <a:rPr lang="en-US" sz="1600" dirty="0">
                          <a:latin typeface="Montserrat" panose="00000500000000000000" pitchFamily="2" charset="0"/>
                        </a:rPr>
                        <a:t>✤</a:t>
                      </a:r>
                    </a:p>
                    <a:p>
                      <a:r>
                        <a:rPr lang="en-US" sz="1600" dirty="0">
                          <a:latin typeface="Montserrat" panose="00000500000000000000" pitchFamily="2" charset="0"/>
                        </a:rPr>
                        <a:t>[24/06/2024]</a:t>
                      </a: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vMerge="1">
                  <a:txBody>
                    <a:bodyPr/>
                    <a:lstStyle/>
                    <a:p>
                      <a:endParaRPr lang="en-US" sz="1200"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600" noProof="0" dirty="0">
                          <a:latin typeface="Montserrat" panose="00000500000000000000" pitchFamily="2" charset="0"/>
                        </a:rPr>
                        <a:t>- A partir de 16 de Agosto de 2024 se restablecerán lineamiento de Circular 0005 de 2024</a:t>
                      </a:r>
                    </a:p>
                    <a:p>
                      <a:endParaRPr lang="es-CO" sz="1600" noProof="0" dirty="0">
                        <a:latin typeface="Montserrat" panose="00000500000000000000" pitchFamily="2" charset="0"/>
                      </a:endParaRPr>
                    </a:p>
                  </a:txBody>
                  <a:tcPr marL="90259" marR="90259" marT="45130" marB="4513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446126121"/>
                  </a:ext>
                </a:extLst>
              </a:tr>
            </a:tbl>
          </a:graphicData>
        </a:graphic>
      </p:graphicFrame>
      <p:sp>
        <p:nvSpPr>
          <p:cNvPr id="4" name="CuadroTexto 3">
            <a:extLst>
              <a:ext uri="{FF2B5EF4-FFF2-40B4-BE49-F238E27FC236}">
                <a16:creationId xmlns:a16="http://schemas.microsoft.com/office/drawing/2014/main" id="{A2953FB9-5448-AA4C-5954-37C532837E64}"/>
              </a:ext>
            </a:extLst>
          </p:cNvPr>
          <p:cNvSpPr txBox="1"/>
          <p:nvPr/>
        </p:nvSpPr>
        <p:spPr>
          <a:xfrm>
            <a:off x="1905000" y="883981"/>
            <a:ext cx="13182600" cy="612027"/>
          </a:xfrm>
          <a:prstGeom prst="rect">
            <a:avLst/>
          </a:prstGeom>
          <a:noFill/>
        </p:spPr>
        <p:txBody>
          <a:bodyPr wrap="square">
            <a:spAutoFit/>
          </a:bodyPr>
          <a:lstStyle/>
          <a:p>
            <a:pPr algn="ctr">
              <a:lnSpc>
                <a:spcPts val="4419"/>
              </a:lnSpc>
              <a:spcBef>
                <a:spcPct val="0"/>
              </a:spcBef>
            </a:pPr>
            <a:r>
              <a:rPr lang="es-CO" sz="3200" b="1" dirty="0">
                <a:solidFill>
                  <a:srgbClr val="000000"/>
                </a:solidFill>
                <a:latin typeface="Inter Bold"/>
                <a:ea typeface="Inter Bold"/>
                <a:cs typeface="Inter Bold"/>
                <a:sym typeface="Inter Bold"/>
              </a:rPr>
              <a:t>Antecedentes normativos presupuesto máximos y recobros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EF848-3AE9-2671-B4ED-C3D489472D1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A52F8BD-6A50-8CF7-15C5-9631F49090FB}"/>
              </a:ext>
            </a:extLst>
          </p:cNvPr>
          <p:cNvGrpSpPr/>
          <p:nvPr/>
        </p:nvGrpSpPr>
        <p:grpSpPr>
          <a:xfrm>
            <a:off x="0" y="0"/>
            <a:ext cx="6851513" cy="10287000"/>
            <a:chOff x="0" y="0"/>
            <a:chExt cx="1804514" cy="2709333"/>
          </a:xfrm>
        </p:grpSpPr>
        <p:sp>
          <p:nvSpPr>
            <p:cNvPr id="3" name="Freeform 3">
              <a:extLst>
                <a:ext uri="{FF2B5EF4-FFF2-40B4-BE49-F238E27FC236}">
                  <a16:creationId xmlns:a16="http://schemas.microsoft.com/office/drawing/2014/main" id="{38640036-3CA9-3DA3-7E98-90E9D47CF9CB}"/>
                </a:ext>
              </a:extLst>
            </p:cNvPr>
            <p:cNvSpPr/>
            <p:nvPr/>
          </p:nvSpPr>
          <p:spPr>
            <a:xfrm>
              <a:off x="0" y="0"/>
              <a:ext cx="1804514" cy="2709333"/>
            </a:xfrm>
            <a:custGeom>
              <a:avLst/>
              <a:gdLst/>
              <a:ahLst/>
              <a:cxnLst/>
              <a:rect l="l" t="t" r="r" b="b"/>
              <a:pathLst>
                <a:path w="1804514" h="2709333">
                  <a:moveTo>
                    <a:pt x="0" y="0"/>
                  </a:moveTo>
                  <a:lnTo>
                    <a:pt x="1804514" y="0"/>
                  </a:lnTo>
                  <a:lnTo>
                    <a:pt x="1804514" y="2709333"/>
                  </a:lnTo>
                  <a:lnTo>
                    <a:pt x="0" y="2709333"/>
                  </a:lnTo>
                  <a:close/>
                </a:path>
              </a:pathLst>
            </a:custGeom>
            <a:solidFill>
              <a:srgbClr val="FFC054"/>
            </a:solidFill>
          </p:spPr>
          <p:txBody>
            <a:bodyPr/>
            <a:lstStyle/>
            <a:p>
              <a:endParaRPr lang="es-CO"/>
            </a:p>
          </p:txBody>
        </p:sp>
        <p:sp>
          <p:nvSpPr>
            <p:cNvPr id="4" name="TextBox 4">
              <a:extLst>
                <a:ext uri="{FF2B5EF4-FFF2-40B4-BE49-F238E27FC236}">
                  <a16:creationId xmlns:a16="http://schemas.microsoft.com/office/drawing/2014/main" id="{3B16A50E-A36C-6ED8-9DCD-B08FA5F29D26}"/>
                </a:ext>
              </a:extLst>
            </p:cNvPr>
            <p:cNvSpPr txBox="1"/>
            <p:nvPr/>
          </p:nvSpPr>
          <p:spPr>
            <a:xfrm>
              <a:off x="0" y="-28575"/>
              <a:ext cx="1804514" cy="2737908"/>
            </a:xfrm>
            <a:prstGeom prst="rect">
              <a:avLst/>
            </a:prstGeom>
          </p:spPr>
          <p:txBody>
            <a:bodyPr lIns="50800" tIns="50800" rIns="50800" bIns="50800" rtlCol="0" anchor="ctr"/>
            <a:lstStyle/>
            <a:p>
              <a:pPr algn="ctr">
                <a:lnSpc>
                  <a:spcPts val="2730"/>
                </a:lnSpc>
              </a:pPr>
              <a:endParaRPr/>
            </a:p>
          </p:txBody>
        </p:sp>
      </p:grpSp>
      <p:sp>
        <p:nvSpPr>
          <p:cNvPr id="5" name="TextBox 5">
            <a:extLst>
              <a:ext uri="{FF2B5EF4-FFF2-40B4-BE49-F238E27FC236}">
                <a16:creationId xmlns:a16="http://schemas.microsoft.com/office/drawing/2014/main" id="{5069558A-1272-AD41-1000-11F880A2E825}"/>
              </a:ext>
            </a:extLst>
          </p:cNvPr>
          <p:cNvSpPr txBox="1"/>
          <p:nvPr/>
        </p:nvSpPr>
        <p:spPr>
          <a:xfrm>
            <a:off x="619125" y="426577"/>
            <a:ext cx="6762323" cy="1546233"/>
          </a:xfrm>
          <a:prstGeom prst="rect">
            <a:avLst/>
          </a:prstGeom>
        </p:spPr>
        <p:txBody>
          <a:bodyPr lIns="0" tIns="0" rIns="0" bIns="0" rtlCol="0" anchor="t">
            <a:spAutoFit/>
          </a:bodyPr>
          <a:lstStyle/>
          <a:p>
            <a:pPr marL="0" lvl="0" indent="0" algn="l">
              <a:lnSpc>
                <a:spcPts val="6050"/>
              </a:lnSpc>
            </a:pPr>
            <a:r>
              <a:rPr lang="en-US" sz="5500" spc="-110">
                <a:solidFill>
                  <a:srgbClr val="000000"/>
                </a:solidFill>
                <a:latin typeface="Red Hat Display"/>
                <a:ea typeface="Red Hat Display"/>
                <a:cs typeface="Red Hat Display"/>
                <a:sym typeface="Red Hat Display"/>
              </a:rPr>
              <a:t>Presupuestos Máximos </a:t>
            </a:r>
          </a:p>
        </p:txBody>
      </p:sp>
      <p:sp>
        <p:nvSpPr>
          <p:cNvPr id="7" name="TextBox 7">
            <a:extLst>
              <a:ext uri="{FF2B5EF4-FFF2-40B4-BE49-F238E27FC236}">
                <a16:creationId xmlns:a16="http://schemas.microsoft.com/office/drawing/2014/main" id="{687C756E-6CA6-5A55-CD88-EFAC5C6E50A2}"/>
              </a:ext>
            </a:extLst>
          </p:cNvPr>
          <p:cNvSpPr txBox="1"/>
          <p:nvPr/>
        </p:nvSpPr>
        <p:spPr>
          <a:xfrm>
            <a:off x="578122" y="2443557"/>
            <a:ext cx="5284073" cy="1707968"/>
          </a:xfrm>
          <a:prstGeom prst="rect">
            <a:avLst/>
          </a:prstGeom>
        </p:spPr>
        <p:txBody>
          <a:bodyPr lIns="0" tIns="0" rIns="0" bIns="0" rtlCol="0" anchor="t">
            <a:spAutoFit/>
          </a:bodyPr>
          <a:lstStyle/>
          <a:p>
            <a:pPr algn="l">
              <a:lnSpc>
                <a:spcPts val="2730"/>
              </a:lnSpc>
            </a:pPr>
            <a:endParaRPr lang="en-US" sz="2100" dirty="0">
              <a:solidFill>
                <a:srgbClr val="000000"/>
              </a:solidFill>
              <a:latin typeface="Inter"/>
              <a:ea typeface="Inter"/>
              <a:cs typeface="Inter"/>
              <a:sym typeface="Inter"/>
            </a:endParaRPr>
          </a:p>
          <a:p>
            <a:pPr algn="l">
              <a:lnSpc>
                <a:spcPts val="2730"/>
              </a:lnSpc>
            </a:pPr>
            <a:r>
              <a:rPr lang="en-US" sz="2100" dirty="0">
                <a:solidFill>
                  <a:srgbClr val="000000"/>
                </a:solidFill>
                <a:latin typeface="Inter"/>
                <a:ea typeface="Inter"/>
                <a:cs typeface="Inter"/>
                <a:sym typeface="Inter"/>
              </a:rPr>
              <a:t>Ley 1751</a:t>
            </a:r>
          </a:p>
          <a:p>
            <a:pPr algn="l">
              <a:lnSpc>
                <a:spcPts val="2730"/>
              </a:lnSpc>
            </a:pPr>
            <a:endParaRPr lang="en-US" sz="2100" dirty="0">
              <a:solidFill>
                <a:srgbClr val="000000"/>
              </a:solidFill>
              <a:latin typeface="Inter"/>
              <a:ea typeface="Inter"/>
              <a:cs typeface="Inter"/>
              <a:sym typeface="Inter"/>
            </a:endParaRPr>
          </a:p>
          <a:p>
            <a:pPr algn="l">
              <a:lnSpc>
                <a:spcPts val="2730"/>
              </a:lnSpc>
            </a:pPr>
            <a:r>
              <a:rPr lang="en-US" sz="2100" dirty="0">
                <a:solidFill>
                  <a:srgbClr val="000000"/>
                </a:solidFill>
                <a:latin typeface="Inter"/>
                <a:ea typeface="Inter"/>
                <a:cs typeface="Inter"/>
                <a:sym typeface="Inter"/>
              </a:rPr>
              <a:t>El auto 2881 de 2023</a:t>
            </a:r>
          </a:p>
          <a:p>
            <a:pPr algn="l">
              <a:lnSpc>
                <a:spcPts val="2730"/>
              </a:lnSpc>
            </a:pPr>
            <a:endParaRPr lang="en-US" sz="2100" dirty="0">
              <a:solidFill>
                <a:srgbClr val="000000"/>
              </a:solidFill>
              <a:latin typeface="Inter"/>
              <a:ea typeface="Inter"/>
              <a:cs typeface="Inter"/>
              <a:sym typeface="Inter"/>
            </a:endParaRPr>
          </a:p>
        </p:txBody>
      </p:sp>
      <p:sp>
        <p:nvSpPr>
          <p:cNvPr id="9" name="CuadroTexto 8">
            <a:extLst>
              <a:ext uri="{FF2B5EF4-FFF2-40B4-BE49-F238E27FC236}">
                <a16:creationId xmlns:a16="http://schemas.microsoft.com/office/drawing/2014/main" id="{E89333AE-6EDA-727C-5896-7C9DE49F7352}"/>
              </a:ext>
            </a:extLst>
          </p:cNvPr>
          <p:cNvSpPr txBox="1"/>
          <p:nvPr/>
        </p:nvSpPr>
        <p:spPr>
          <a:xfrm>
            <a:off x="8000572" y="1104901"/>
            <a:ext cx="9068228" cy="7571303"/>
          </a:xfrm>
          <a:prstGeom prst="rect">
            <a:avLst/>
          </a:prstGeom>
          <a:noFill/>
        </p:spPr>
        <p:txBody>
          <a:bodyPr wrap="square">
            <a:spAutoFit/>
          </a:bodyPr>
          <a:lstStyle/>
          <a:p>
            <a:pPr marL="285750" indent="-285750">
              <a:buFont typeface="Arial" panose="020B0604020202020204" pitchFamily="34" charset="0"/>
              <a:buChar char="•"/>
            </a:pPr>
            <a:r>
              <a:rPr lang="es-MX" dirty="0">
                <a:solidFill>
                  <a:srgbClr val="000000"/>
                </a:solidFill>
                <a:latin typeface="Montserrat" panose="00000500000000000000" pitchFamily="2" charset="0"/>
              </a:rPr>
              <a:t>La obligación del Estado de financiar las necesidades de salud de la población </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dirty="0">
                <a:solidFill>
                  <a:srgbClr val="000000"/>
                </a:solidFill>
                <a:latin typeface="Montserrat" panose="00000500000000000000" pitchFamily="2" charset="0"/>
              </a:rPr>
              <a:t>La responsabilidad del Estado de financiamiento suficiente.</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dirty="0">
                <a:solidFill>
                  <a:srgbClr val="000000"/>
                </a:solidFill>
                <a:latin typeface="Montserrat" panose="00000500000000000000" pitchFamily="2" charset="0"/>
              </a:rPr>
              <a:t>E</a:t>
            </a:r>
            <a:r>
              <a:rPr lang="es-MX" b="0" i="0" u="none" strike="noStrike" baseline="0" dirty="0">
                <a:solidFill>
                  <a:srgbClr val="000000"/>
                </a:solidFill>
                <a:latin typeface="Montserrat" panose="00000500000000000000" pitchFamily="2" charset="0"/>
              </a:rPr>
              <a:t>stablecer los plazos máximos de reconocimiento de los presupuest</a:t>
            </a:r>
            <a:r>
              <a:rPr lang="es-MX" dirty="0">
                <a:solidFill>
                  <a:srgbClr val="000000"/>
                </a:solidFill>
                <a:latin typeface="Montserrat" panose="00000500000000000000" pitchFamily="2" charset="0"/>
              </a:rPr>
              <a:t>o</a:t>
            </a:r>
            <a:r>
              <a:rPr lang="es-MX" b="0" i="0" u="none" strike="noStrike" baseline="0" dirty="0">
                <a:solidFill>
                  <a:srgbClr val="000000"/>
                </a:solidFill>
                <a:latin typeface="Montserrat" panose="00000500000000000000" pitchFamily="2" charset="0"/>
              </a:rPr>
              <a:t>s máximos en cada vigencia fiscal, así como sus reajustes, </a:t>
            </a: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endParaRPr lang="es-MX" b="0" i="0" u="none" strike="noStrike" baseline="0" dirty="0">
              <a:solidFill>
                <a:srgbClr val="000000"/>
              </a:solidFill>
              <a:latin typeface="Montserrat" panose="00000500000000000000" pitchFamily="2" charset="0"/>
            </a:endParaRPr>
          </a:p>
          <a:p>
            <a:pPr marL="285750" indent="-285750">
              <a:buFont typeface="Arial" panose="020B0604020202020204" pitchFamily="34" charset="0"/>
              <a:buChar char="•"/>
            </a:pPr>
            <a:r>
              <a:rPr lang="es-MX" dirty="0">
                <a:solidFill>
                  <a:srgbClr val="000000"/>
                </a:solidFill>
                <a:latin typeface="Montserrat" panose="00000500000000000000" pitchFamily="2" charset="0"/>
              </a:rPr>
              <a:t>Publicar </a:t>
            </a:r>
            <a:r>
              <a:rPr lang="es-MX" b="0" i="0" u="none" strike="noStrike" baseline="0" dirty="0">
                <a:solidFill>
                  <a:srgbClr val="000000"/>
                </a:solidFill>
                <a:latin typeface="Montserrat" panose="00000500000000000000" pitchFamily="2" charset="0"/>
              </a:rPr>
              <a:t>la metodología de cálculo del presupuesto máximo del año siguiente antes de que inicie la vigencia a la que corresponde en cumplimiento a lo dispuesto en el artículo 240 de la Ley 1955 de 2019, </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dirty="0">
                <a:solidFill>
                  <a:srgbClr val="000000"/>
                </a:solidFill>
                <a:latin typeface="Montserrat" panose="00000500000000000000" pitchFamily="2" charset="0"/>
              </a:rPr>
              <a:t>L</a:t>
            </a:r>
            <a:r>
              <a:rPr lang="es-MX" b="0" i="0" u="none" strike="noStrike" baseline="0" dirty="0">
                <a:solidFill>
                  <a:srgbClr val="000000"/>
                </a:solidFill>
                <a:latin typeface="Montserrat" panose="00000500000000000000" pitchFamily="2" charset="0"/>
              </a:rPr>
              <a:t>a posibilidad de partir del valor histórico consolidado de los presupuestos máximos para efectuar los cálculos del año que inicia, si no cuenta con la información completa y de calidad del periodo inmediatamente anterior, como lo ha efectuado en años anteriores, </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b="0" i="0" u="none" strike="noStrike" baseline="0" dirty="0">
                <a:solidFill>
                  <a:srgbClr val="000000"/>
                </a:solidFill>
                <a:latin typeface="Montserrat" panose="00000500000000000000" pitchFamily="2" charset="0"/>
              </a:rPr>
              <a:t>La necesidad de establecer los plazos máximos para desembolsar los presupuestos máximos y los reajustes, una vez reconocidos, </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b="0" i="0" u="none" strike="noStrike" baseline="0" dirty="0">
                <a:solidFill>
                  <a:srgbClr val="000000"/>
                </a:solidFill>
                <a:latin typeface="Montserrat" panose="00000500000000000000" pitchFamily="2" charset="0"/>
              </a:rPr>
              <a:t>Regular los plazos dentro de los cuales la Comisión Asesora de Beneficios, Costos, Tarifas y Condiciones de Operación del Aseguramiento en Salud deberá proferir las recomendaciones sobre los ajustes definitivos del Presupuesto Máximo de cada vigencia, </a:t>
            </a:r>
          </a:p>
          <a:p>
            <a:pPr marL="285750" indent="-285750">
              <a:buFont typeface="Arial" panose="020B0604020202020204" pitchFamily="34" charset="0"/>
              <a:buChar char="•"/>
            </a:pPr>
            <a:endParaRPr lang="es-MX" dirty="0">
              <a:solidFill>
                <a:srgbClr val="000000"/>
              </a:solidFill>
              <a:latin typeface="Montserrat" panose="00000500000000000000" pitchFamily="2" charset="0"/>
            </a:endParaRPr>
          </a:p>
          <a:p>
            <a:pPr marL="285750" indent="-285750">
              <a:buFont typeface="Arial" panose="020B0604020202020204" pitchFamily="34" charset="0"/>
              <a:buChar char="•"/>
            </a:pPr>
            <a:r>
              <a:rPr lang="es-MX" dirty="0">
                <a:solidFill>
                  <a:srgbClr val="000000"/>
                </a:solidFill>
                <a:latin typeface="Montserrat" panose="00000500000000000000" pitchFamily="2" charset="0"/>
              </a:rPr>
              <a:t>L</a:t>
            </a:r>
            <a:r>
              <a:rPr lang="es-MX" b="0" i="0" u="none" strike="noStrike" baseline="0" dirty="0">
                <a:solidFill>
                  <a:srgbClr val="000000"/>
                </a:solidFill>
                <a:latin typeface="Montserrat" panose="00000500000000000000" pitchFamily="2" charset="0"/>
              </a:rPr>
              <a:t>a nueva metodología debe ser aplicada al proceso de fijación de los PM correspondientes al año 2025. </a:t>
            </a:r>
            <a:endParaRPr lang="es-CO" dirty="0">
              <a:latin typeface="Montserrat" panose="00000500000000000000" pitchFamily="2" charset="0"/>
            </a:endParaRPr>
          </a:p>
        </p:txBody>
      </p:sp>
    </p:spTree>
    <p:extLst>
      <p:ext uri="{BB962C8B-B14F-4D97-AF65-F5344CB8AC3E}">
        <p14:creationId xmlns:p14="http://schemas.microsoft.com/office/powerpoint/2010/main" val="2465621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371600" y="3924300"/>
            <a:ext cx="602400" cy="571946"/>
            <a:chOff x="0" y="0"/>
            <a:chExt cx="803201" cy="762595"/>
          </a:xfrm>
        </p:grpSpPr>
        <p:grpSp>
          <p:nvGrpSpPr>
            <p:cNvPr id="6" name="Group 6"/>
            <p:cNvGrpSpPr/>
            <p:nvPr/>
          </p:nvGrpSpPr>
          <p:grpSpPr>
            <a:xfrm>
              <a:off x="0" y="0"/>
              <a:ext cx="803201" cy="762595"/>
              <a:chOff x="0" y="0"/>
              <a:chExt cx="235373" cy="223473"/>
            </a:xfrm>
          </p:grpSpPr>
          <p:sp>
            <p:nvSpPr>
              <p:cNvPr id="7" name="Freeform 7"/>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8" name="TextBox 8"/>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9" name="TextBox 9"/>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a:solidFill>
                    <a:srgbClr val="000000"/>
                  </a:solidFill>
                  <a:latin typeface="Red Hat Display"/>
                  <a:ea typeface="Red Hat Display"/>
                  <a:cs typeface="Red Hat Display"/>
                  <a:sym typeface="Red Hat Display"/>
                </a:rPr>
                <a:t>01</a:t>
              </a:r>
            </a:p>
          </p:txBody>
        </p:sp>
      </p:grpSp>
      <p:grpSp>
        <p:nvGrpSpPr>
          <p:cNvPr id="10" name="Group 10"/>
          <p:cNvGrpSpPr/>
          <p:nvPr/>
        </p:nvGrpSpPr>
        <p:grpSpPr>
          <a:xfrm>
            <a:off x="1415578" y="5524796"/>
            <a:ext cx="602400" cy="571946"/>
            <a:chOff x="0" y="0"/>
            <a:chExt cx="803201" cy="762595"/>
          </a:xfrm>
        </p:grpSpPr>
        <p:grpSp>
          <p:nvGrpSpPr>
            <p:cNvPr id="11" name="Group 11"/>
            <p:cNvGrpSpPr/>
            <p:nvPr/>
          </p:nvGrpSpPr>
          <p:grpSpPr>
            <a:xfrm>
              <a:off x="0" y="0"/>
              <a:ext cx="803201" cy="762595"/>
              <a:chOff x="0" y="0"/>
              <a:chExt cx="235373" cy="223473"/>
            </a:xfrm>
          </p:grpSpPr>
          <p:sp>
            <p:nvSpPr>
              <p:cNvPr id="12" name="Freeform 12"/>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13" name="TextBox 13"/>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14" name="TextBox 14"/>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a:solidFill>
                    <a:srgbClr val="000000"/>
                  </a:solidFill>
                  <a:latin typeface="Red Hat Display"/>
                  <a:ea typeface="Red Hat Display"/>
                  <a:cs typeface="Red Hat Display"/>
                  <a:sym typeface="Red Hat Display"/>
                </a:rPr>
                <a:t>02</a:t>
              </a:r>
            </a:p>
          </p:txBody>
        </p:sp>
      </p:grpSp>
      <p:grpSp>
        <p:nvGrpSpPr>
          <p:cNvPr id="15" name="Group 15"/>
          <p:cNvGrpSpPr/>
          <p:nvPr/>
        </p:nvGrpSpPr>
        <p:grpSpPr>
          <a:xfrm>
            <a:off x="1436050" y="6970705"/>
            <a:ext cx="602400" cy="571946"/>
            <a:chOff x="0" y="0"/>
            <a:chExt cx="803201" cy="762595"/>
          </a:xfrm>
        </p:grpSpPr>
        <p:grpSp>
          <p:nvGrpSpPr>
            <p:cNvPr id="16" name="Group 16"/>
            <p:cNvGrpSpPr/>
            <p:nvPr/>
          </p:nvGrpSpPr>
          <p:grpSpPr>
            <a:xfrm>
              <a:off x="0" y="0"/>
              <a:ext cx="803201" cy="762595"/>
              <a:chOff x="0" y="0"/>
              <a:chExt cx="235373" cy="223473"/>
            </a:xfrm>
          </p:grpSpPr>
          <p:sp>
            <p:nvSpPr>
              <p:cNvPr id="17" name="Freeform 17"/>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18" name="TextBox 18"/>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19" name="TextBox 19"/>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a:solidFill>
                    <a:srgbClr val="000000"/>
                  </a:solidFill>
                  <a:latin typeface="Red Hat Display"/>
                  <a:ea typeface="Red Hat Display"/>
                  <a:cs typeface="Red Hat Display"/>
                  <a:sym typeface="Red Hat Display"/>
                </a:rPr>
                <a:t>03</a:t>
              </a:r>
            </a:p>
          </p:txBody>
        </p:sp>
      </p:grpSp>
      <p:grpSp>
        <p:nvGrpSpPr>
          <p:cNvPr id="20" name="Group 20"/>
          <p:cNvGrpSpPr/>
          <p:nvPr/>
        </p:nvGrpSpPr>
        <p:grpSpPr>
          <a:xfrm>
            <a:off x="9906000" y="3912253"/>
            <a:ext cx="602400" cy="571946"/>
            <a:chOff x="0" y="0"/>
            <a:chExt cx="803201" cy="762595"/>
          </a:xfrm>
        </p:grpSpPr>
        <p:grpSp>
          <p:nvGrpSpPr>
            <p:cNvPr id="21" name="Group 21"/>
            <p:cNvGrpSpPr/>
            <p:nvPr/>
          </p:nvGrpSpPr>
          <p:grpSpPr>
            <a:xfrm>
              <a:off x="0" y="0"/>
              <a:ext cx="803201" cy="762595"/>
              <a:chOff x="0" y="0"/>
              <a:chExt cx="235373" cy="223473"/>
            </a:xfrm>
          </p:grpSpPr>
          <p:sp>
            <p:nvSpPr>
              <p:cNvPr id="22" name="Freeform 22"/>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23" name="TextBox 23"/>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24" name="TextBox 24"/>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dirty="0">
                  <a:solidFill>
                    <a:srgbClr val="000000"/>
                  </a:solidFill>
                  <a:latin typeface="Red Hat Display"/>
                  <a:ea typeface="Red Hat Display"/>
                  <a:cs typeface="Red Hat Display"/>
                  <a:sym typeface="Red Hat Display"/>
                </a:rPr>
                <a:t>04</a:t>
              </a:r>
            </a:p>
          </p:txBody>
        </p:sp>
      </p:grpSp>
      <p:sp>
        <p:nvSpPr>
          <p:cNvPr id="30" name="TextBox 30"/>
          <p:cNvSpPr txBox="1"/>
          <p:nvPr/>
        </p:nvSpPr>
        <p:spPr>
          <a:xfrm>
            <a:off x="2323777" y="3789547"/>
            <a:ext cx="5131393" cy="851002"/>
          </a:xfrm>
          <a:prstGeom prst="rect">
            <a:avLst/>
          </a:prstGeom>
        </p:spPr>
        <p:txBody>
          <a:bodyPr lIns="0" tIns="0" rIns="0" bIns="0" rtlCol="0" anchor="t">
            <a:spAutoFit/>
          </a:bodyPr>
          <a:lstStyle/>
          <a:p>
            <a:pPr>
              <a:lnSpc>
                <a:spcPts val="3380"/>
              </a:lnSpc>
              <a:spcBef>
                <a:spcPct val="0"/>
              </a:spcBef>
            </a:pPr>
            <a:r>
              <a:rPr lang="es-CO" sz="2600" dirty="0">
                <a:solidFill>
                  <a:srgbClr val="000000"/>
                </a:solidFill>
                <a:latin typeface="Inter"/>
                <a:ea typeface="Inter"/>
              </a:rPr>
              <a:t>Falta de claridad en la ruta de acceso y financiamiento</a:t>
            </a:r>
            <a:endParaRPr lang="en-US" sz="2600" dirty="0">
              <a:solidFill>
                <a:srgbClr val="000000"/>
              </a:solidFill>
              <a:latin typeface="Inter"/>
              <a:ea typeface="Inter"/>
              <a:sym typeface="Inter"/>
            </a:endParaRPr>
          </a:p>
        </p:txBody>
      </p:sp>
      <p:sp>
        <p:nvSpPr>
          <p:cNvPr id="31" name="TextBox 31"/>
          <p:cNvSpPr txBox="1"/>
          <p:nvPr/>
        </p:nvSpPr>
        <p:spPr>
          <a:xfrm>
            <a:off x="2567430" y="5300187"/>
            <a:ext cx="5131393" cy="841449"/>
          </a:xfrm>
          <a:prstGeom prst="rect">
            <a:avLst/>
          </a:prstGeom>
        </p:spPr>
        <p:txBody>
          <a:bodyPr lIns="0" tIns="0" rIns="0" bIns="0" rtlCol="0" anchor="t">
            <a:spAutoFit/>
          </a:bodyPr>
          <a:lstStyle/>
          <a:p>
            <a:pPr marL="0" lvl="0" indent="0" algn="l">
              <a:lnSpc>
                <a:spcPts val="3380"/>
              </a:lnSpc>
              <a:spcBef>
                <a:spcPct val="0"/>
              </a:spcBef>
            </a:pPr>
            <a:r>
              <a:rPr lang="es-CO" sz="2600" dirty="0">
                <a:solidFill>
                  <a:srgbClr val="000000"/>
                </a:solidFill>
                <a:latin typeface="Inter"/>
                <a:ea typeface="Inter"/>
              </a:rPr>
              <a:t>Limitaciones en el Acceso a Información</a:t>
            </a:r>
            <a:endParaRPr lang="en-US" sz="2600" u="none" dirty="0">
              <a:solidFill>
                <a:srgbClr val="000000"/>
              </a:solidFill>
              <a:latin typeface="Inter"/>
              <a:ea typeface="Inter"/>
              <a:cs typeface="Inter"/>
              <a:sym typeface="Inter"/>
            </a:endParaRPr>
          </a:p>
        </p:txBody>
      </p:sp>
      <p:sp>
        <p:nvSpPr>
          <p:cNvPr id="32" name="TextBox 32"/>
          <p:cNvSpPr txBox="1"/>
          <p:nvPr/>
        </p:nvSpPr>
        <p:spPr>
          <a:xfrm>
            <a:off x="2567430" y="6860496"/>
            <a:ext cx="5131393" cy="1277466"/>
          </a:xfrm>
          <a:prstGeom prst="rect">
            <a:avLst/>
          </a:prstGeom>
        </p:spPr>
        <p:txBody>
          <a:bodyPr lIns="0" tIns="0" rIns="0" bIns="0" rtlCol="0" anchor="t">
            <a:spAutoFit/>
          </a:bodyPr>
          <a:lstStyle/>
          <a:p>
            <a:pPr>
              <a:lnSpc>
                <a:spcPts val="3380"/>
              </a:lnSpc>
              <a:spcBef>
                <a:spcPct val="0"/>
              </a:spcBef>
            </a:pPr>
            <a:r>
              <a:rPr lang="es-CO" sz="2600" dirty="0">
                <a:solidFill>
                  <a:srgbClr val="000000"/>
                </a:solidFill>
                <a:latin typeface="Inter"/>
                <a:ea typeface="Inter"/>
              </a:rPr>
              <a:t>Dificultades con los Procesos de Recobro y Presupuestos Máximos</a:t>
            </a:r>
            <a:endParaRPr lang="en-US" sz="2600" dirty="0">
              <a:solidFill>
                <a:srgbClr val="000000"/>
              </a:solidFill>
              <a:latin typeface="Inter"/>
              <a:ea typeface="Inter"/>
              <a:sym typeface="Inter"/>
            </a:endParaRPr>
          </a:p>
        </p:txBody>
      </p:sp>
      <p:sp>
        <p:nvSpPr>
          <p:cNvPr id="33" name="TextBox 33"/>
          <p:cNvSpPr txBox="1"/>
          <p:nvPr/>
        </p:nvSpPr>
        <p:spPr>
          <a:xfrm>
            <a:off x="11055656" y="3781017"/>
            <a:ext cx="5632144" cy="1277466"/>
          </a:xfrm>
          <a:prstGeom prst="rect">
            <a:avLst/>
          </a:prstGeom>
        </p:spPr>
        <p:txBody>
          <a:bodyPr wrap="square" lIns="0" tIns="0" rIns="0" bIns="0" rtlCol="0" anchor="t">
            <a:spAutoFit/>
          </a:bodyPr>
          <a:lstStyle/>
          <a:p>
            <a:pPr>
              <a:lnSpc>
                <a:spcPts val="3380"/>
              </a:lnSpc>
              <a:spcBef>
                <a:spcPct val="0"/>
              </a:spcBef>
            </a:pPr>
            <a:r>
              <a:rPr lang="es-CO" sz="2600" dirty="0">
                <a:solidFill>
                  <a:srgbClr val="000000"/>
                </a:solidFill>
                <a:latin typeface="Inter"/>
                <a:ea typeface="Inter"/>
              </a:rPr>
              <a:t>Necesidad de reformas para alcanzar consistencia en el Financiamiento</a:t>
            </a:r>
            <a:endParaRPr lang="en-US" sz="2600" dirty="0">
              <a:solidFill>
                <a:srgbClr val="000000"/>
              </a:solidFill>
              <a:latin typeface="Inter"/>
              <a:ea typeface="Inter"/>
              <a:sym typeface="Inter"/>
            </a:endParaRPr>
          </a:p>
        </p:txBody>
      </p:sp>
      <p:sp>
        <p:nvSpPr>
          <p:cNvPr id="35" name="TextBox 35"/>
          <p:cNvSpPr txBox="1"/>
          <p:nvPr/>
        </p:nvSpPr>
        <p:spPr>
          <a:xfrm>
            <a:off x="1028700" y="1123950"/>
            <a:ext cx="7721548" cy="1412694"/>
          </a:xfrm>
          <a:prstGeom prst="rect">
            <a:avLst/>
          </a:prstGeom>
        </p:spPr>
        <p:txBody>
          <a:bodyPr lIns="0" tIns="0" rIns="0" bIns="0" rtlCol="0" anchor="t">
            <a:spAutoFit/>
          </a:bodyPr>
          <a:lstStyle/>
          <a:p>
            <a:pPr marL="0" lvl="0" indent="0" algn="l">
              <a:lnSpc>
                <a:spcPts val="10999"/>
              </a:lnSpc>
            </a:pPr>
            <a:r>
              <a:rPr lang="es-CO" sz="9999" u="none" spc="-199" dirty="0">
                <a:solidFill>
                  <a:srgbClr val="000000"/>
                </a:solidFill>
                <a:latin typeface="Red Hat Display"/>
                <a:ea typeface="Red Hat Display"/>
                <a:cs typeface="Red Hat Display"/>
                <a:sym typeface="Red Hat Display"/>
              </a:rPr>
              <a:t>Innovaciones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E231A-C2EB-06CF-60C4-ED861B38EDF9}"/>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8564312C-DA1B-078D-1220-F5612F3E66B9}"/>
              </a:ext>
            </a:extLst>
          </p:cNvPr>
          <p:cNvGrpSpPr/>
          <p:nvPr/>
        </p:nvGrpSpPr>
        <p:grpSpPr>
          <a:xfrm>
            <a:off x="1371600" y="3924300"/>
            <a:ext cx="602400" cy="571946"/>
            <a:chOff x="0" y="0"/>
            <a:chExt cx="803201" cy="762595"/>
          </a:xfrm>
        </p:grpSpPr>
        <p:grpSp>
          <p:nvGrpSpPr>
            <p:cNvPr id="6" name="Group 6">
              <a:extLst>
                <a:ext uri="{FF2B5EF4-FFF2-40B4-BE49-F238E27FC236}">
                  <a16:creationId xmlns:a16="http://schemas.microsoft.com/office/drawing/2014/main" id="{9851B612-85C1-B983-07A6-7B6555C745C5}"/>
                </a:ext>
              </a:extLst>
            </p:cNvPr>
            <p:cNvGrpSpPr/>
            <p:nvPr/>
          </p:nvGrpSpPr>
          <p:grpSpPr>
            <a:xfrm>
              <a:off x="0" y="0"/>
              <a:ext cx="803201" cy="762595"/>
              <a:chOff x="0" y="0"/>
              <a:chExt cx="235373" cy="223473"/>
            </a:xfrm>
          </p:grpSpPr>
          <p:sp>
            <p:nvSpPr>
              <p:cNvPr id="7" name="Freeform 7">
                <a:extLst>
                  <a:ext uri="{FF2B5EF4-FFF2-40B4-BE49-F238E27FC236}">
                    <a16:creationId xmlns:a16="http://schemas.microsoft.com/office/drawing/2014/main" id="{0339DCF5-D224-ED56-18DA-384FC6334159}"/>
                  </a:ext>
                </a:extLst>
              </p:cNvPr>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8" name="TextBox 8">
                <a:extLst>
                  <a:ext uri="{FF2B5EF4-FFF2-40B4-BE49-F238E27FC236}">
                    <a16:creationId xmlns:a16="http://schemas.microsoft.com/office/drawing/2014/main" id="{A45DEEFE-12C3-F00E-333E-288F3E974942}"/>
                  </a:ext>
                </a:extLst>
              </p:cNvPr>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9" name="TextBox 9">
              <a:extLst>
                <a:ext uri="{FF2B5EF4-FFF2-40B4-BE49-F238E27FC236}">
                  <a16:creationId xmlns:a16="http://schemas.microsoft.com/office/drawing/2014/main" id="{7BD08C8E-8C8D-91D2-A0D1-7C962449548D}"/>
                </a:ext>
              </a:extLst>
            </p:cNvPr>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a:solidFill>
                    <a:srgbClr val="000000"/>
                  </a:solidFill>
                  <a:latin typeface="Red Hat Display"/>
                  <a:ea typeface="Red Hat Display"/>
                  <a:cs typeface="Red Hat Display"/>
                  <a:sym typeface="Red Hat Display"/>
                </a:rPr>
                <a:t>01</a:t>
              </a:r>
            </a:p>
          </p:txBody>
        </p:sp>
      </p:grpSp>
      <p:grpSp>
        <p:nvGrpSpPr>
          <p:cNvPr id="10" name="Group 10">
            <a:extLst>
              <a:ext uri="{FF2B5EF4-FFF2-40B4-BE49-F238E27FC236}">
                <a16:creationId xmlns:a16="http://schemas.microsoft.com/office/drawing/2014/main" id="{6FBE80F9-BBE8-C61D-2724-9C5122F48E2D}"/>
              </a:ext>
            </a:extLst>
          </p:cNvPr>
          <p:cNvGrpSpPr/>
          <p:nvPr/>
        </p:nvGrpSpPr>
        <p:grpSpPr>
          <a:xfrm>
            <a:off x="1371600" y="5752721"/>
            <a:ext cx="602400" cy="571946"/>
            <a:chOff x="0" y="0"/>
            <a:chExt cx="803201" cy="762595"/>
          </a:xfrm>
        </p:grpSpPr>
        <p:grpSp>
          <p:nvGrpSpPr>
            <p:cNvPr id="11" name="Group 11">
              <a:extLst>
                <a:ext uri="{FF2B5EF4-FFF2-40B4-BE49-F238E27FC236}">
                  <a16:creationId xmlns:a16="http://schemas.microsoft.com/office/drawing/2014/main" id="{0EC7DBEA-7813-6641-87CB-5207EB14AA0B}"/>
                </a:ext>
              </a:extLst>
            </p:cNvPr>
            <p:cNvGrpSpPr/>
            <p:nvPr/>
          </p:nvGrpSpPr>
          <p:grpSpPr>
            <a:xfrm>
              <a:off x="0" y="0"/>
              <a:ext cx="803201" cy="762595"/>
              <a:chOff x="0" y="0"/>
              <a:chExt cx="235373" cy="223473"/>
            </a:xfrm>
          </p:grpSpPr>
          <p:sp>
            <p:nvSpPr>
              <p:cNvPr id="12" name="Freeform 12">
                <a:extLst>
                  <a:ext uri="{FF2B5EF4-FFF2-40B4-BE49-F238E27FC236}">
                    <a16:creationId xmlns:a16="http://schemas.microsoft.com/office/drawing/2014/main" id="{081F1D1B-D5B1-3763-9D39-0EC6F2516732}"/>
                  </a:ext>
                </a:extLst>
              </p:cNvPr>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13" name="TextBox 13">
                <a:extLst>
                  <a:ext uri="{FF2B5EF4-FFF2-40B4-BE49-F238E27FC236}">
                    <a16:creationId xmlns:a16="http://schemas.microsoft.com/office/drawing/2014/main" id="{5AC6ABB4-0AD5-61FD-7933-9E7419B741B9}"/>
                  </a:ext>
                </a:extLst>
              </p:cNvPr>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14" name="TextBox 14">
              <a:extLst>
                <a:ext uri="{FF2B5EF4-FFF2-40B4-BE49-F238E27FC236}">
                  <a16:creationId xmlns:a16="http://schemas.microsoft.com/office/drawing/2014/main" id="{1A307C7D-266F-1515-0E09-4369E117BCB3}"/>
                </a:ext>
              </a:extLst>
            </p:cNvPr>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dirty="0">
                  <a:solidFill>
                    <a:srgbClr val="000000"/>
                  </a:solidFill>
                  <a:latin typeface="Red Hat Display"/>
                  <a:ea typeface="Red Hat Display"/>
                  <a:cs typeface="Red Hat Display"/>
                  <a:sym typeface="Red Hat Display"/>
                </a:rPr>
                <a:t>02</a:t>
              </a:r>
            </a:p>
          </p:txBody>
        </p:sp>
      </p:grpSp>
      <p:grpSp>
        <p:nvGrpSpPr>
          <p:cNvPr id="15" name="Group 15">
            <a:extLst>
              <a:ext uri="{FF2B5EF4-FFF2-40B4-BE49-F238E27FC236}">
                <a16:creationId xmlns:a16="http://schemas.microsoft.com/office/drawing/2014/main" id="{9DE73112-AB23-5C00-A956-668564CFB923}"/>
              </a:ext>
            </a:extLst>
          </p:cNvPr>
          <p:cNvGrpSpPr/>
          <p:nvPr/>
        </p:nvGrpSpPr>
        <p:grpSpPr>
          <a:xfrm>
            <a:off x="1375133" y="7048500"/>
            <a:ext cx="602400" cy="571946"/>
            <a:chOff x="0" y="0"/>
            <a:chExt cx="803201" cy="762595"/>
          </a:xfrm>
        </p:grpSpPr>
        <p:grpSp>
          <p:nvGrpSpPr>
            <p:cNvPr id="16" name="Group 16">
              <a:extLst>
                <a:ext uri="{FF2B5EF4-FFF2-40B4-BE49-F238E27FC236}">
                  <a16:creationId xmlns:a16="http://schemas.microsoft.com/office/drawing/2014/main" id="{A4C48307-33C2-A3D5-5BAA-9C09CA32927A}"/>
                </a:ext>
              </a:extLst>
            </p:cNvPr>
            <p:cNvGrpSpPr/>
            <p:nvPr/>
          </p:nvGrpSpPr>
          <p:grpSpPr>
            <a:xfrm>
              <a:off x="0" y="0"/>
              <a:ext cx="803201" cy="762595"/>
              <a:chOff x="0" y="0"/>
              <a:chExt cx="235373" cy="223473"/>
            </a:xfrm>
          </p:grpSpPr>
          <p:sp>
            <p:nvSpPr>
              <p:cNvPr id="17" name="Freeform 17">
                <a:extLst>
                  <a:ext uri="{FF2B5EF4-FFF2-40B4-BE49-F238E27FC236}">
                    <a16:creationId xmlns:a16="http://schemas.microsoft.com/office/drawing/2014/main" id="{2B5EC0E3-4D15-8444-0AF8-525D3A38CCD5}"/>
                  </a:ext>
                </a:extLst>
              </p:cNvPr>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18" name="TextBox 18">
                <a:extLst>
                  <a:ext uri="{FF2B5EF4-FFF2-40B4-BE49-F238E27FC236}">
                    <a16:creationId xmlns:a16="http://schemas.microsoft.com/office/drawing/2014/main" id="{9050410C-9097-EF1F-6164-B85EC92863C1}"/>
                  </a:ext>
                </a:extLst>
              </p:cNvPr>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19" name="TextBox 19">
              <a:extLst>
                <a:ext uri="{FF2B5EF4-FFF2-40B4-BE49-F238E27FC236}">
                  <a16:creationId xmlns:a16="http://schemas.microsoft.com/office/drawing/2014/main" id="{DB07D4ED-26F9-8BC8-4D90-2BBFA25C974D}"/>
                </a:ext>
              </a:extLst>
            </p:cNvPr>
            <p:cNvSpPr txBox="1"/>
            <p:nvPr/>
          </p:nvSpPr>
          <p:spPr>
            <a:xfrm>
              <a:off x="5312" y="154789"/>
              <a:ext cx="664857" cy="607806"/>
            </a:xfrm>
            <a:prstGeom prst="rect">
              <a:avLst/>
            </a:prstGeom>
          </p:spPr>
          <p:txBody>
            <a:bodyPr lIns="0" tIns="0" rIns="0" bIns="0" rtlCol="0" anchor="t">
              <a:spAutoFit/>
            </a:bodyPr>
            <a:lstStyle/>
            <a:p>
              <a:pPr algn="ctr">
                <a:lnSpc>
                  <a:spcPts val="3639"/>
                </a:lnSpc>
              </a:pPr>
              <a:r>
                <a:rPr lang="en-US" sz="3033" dirty="0">
                  <a:solidFill>
                    <a:srgbClr val="000000"/>
                  </a:solidFill>
                  <a:latin typeface="Red Hat Display"/>
                  <a:ea typeface="Red Hat Display"/>
                  <a:cs typeface="Red Hat Display"/>
                  <a:sym typeface="Red Hat Display"/>
                </a:rPr>
                <a:t>03</a:t>
              </a:r>
            </a:p>
          </p:txBody>
        </p:sp>
      </p:grpSp>
      <p:grpSp>
        <p:nvGrpSpPr>
          <p:cNvPr id="20" name="Group 20">
            <a:extLst>
              <a:ext uri="{FF2B5EF4-FFF2-40B4-BE49-F238E27FC236}">
                <a16:creationId xmlns:a16="http://schemas.microsoft.com/office/drawing/2014/main" id="{660B99EB-A2DA-A535-F3B5-D6BA13C73210}"/>
              </a:ext>
            </a:extLst>
          </p:cNvPr>
          <p:cNvGrpSpPr/>
          <p:nvPr/>
        </p:nvGrpSpPr>
        <p:grpSpPr>
          <a:xfrm>
            <a:off x="9906000" y="3912253"/>
            <a:ext cx="602400" cy="571946"/>
            <a:chOff x="0" y="0"/>
            <a:chExt cx="803201" cy="762595"/>
          </a:xfrm>
        </p:grpSpPr>
        <p:grpSp>
          <p:nvGrpSpPr>
            <p:cNvPr id="21" name="Group 21">
              <a:extLst>
                <a:ext uri="{FF2B5EF4-FFF2-40B4-BE49-F238E27FC236}">
                  <a16:creationId xmlns:a16="http://schemas.microsoft.com/office/drawing/2014/main" id="{0574D815-8EE7-9F91-6BB3-D131806EFA2D}"/>
                </a:ext>
              </a:extLst>
            </p:cNvPr>
            <p:cNvGrpSpPr/>
            <p:nvPr/>
          </p:nvGrpSpPr>
          <p:grpSpPr>
            <a:xfrm>
              <a:off x="0" y="0"/>
              <a:ext cx="803201" cy="762595"/>
              <a:chOff x="0" y="0"/>
              <a:chExt cx="235373" cy="223473"/>
            </a:xfrm>
          </p:grpSpPr>
          <p:sp>
            <p:nvSpPr>
              <p:cNvPr id="22" name="Freeform 22">
                <a:extLst>
                  <a:ext uri="{FF2B5EF4-FFF2-40B4-BE49-F238E27FC236}">
                    <a16:creationId xmlns:a16="http://schemas.microsoft.com/office/drawing/2014/main" id="{795C8DE3-E3EE-D638-0489-567F957A075C}"/>
                  </a:ext>
                </a:extLst>
              </p:cNvPr>
              <p:cNvSpPr/>
              <p:nvPr/>
            </p:nvSpPr>
            <p:spPr>
              <a:xfrm>
                <a:off x="0" y="0"/>
                <a:ext cx="235373" cy="223473"/>
              </a:xfrm>
              <a:custGeom>
                <a:avLst/>
                <a:gdLst/>
                <a:ahLst/>
                <a:cxnLst/>
                <a:rect l="l" t="t" r="r" b="b"/>
                <a:pathLst>
                  <a:path w="235373" h="223473">
                    <a:moveTo>
                      <a:pt x="0" y="0"/>
                    </a:moveTo>
                    <a:lnTo>
                      <a:pt x="235373" y="0"/>
                    </a:lnTo>
                    <a:lnTo>
                      <a:pt x="235373" y="223473"/>
                    </a:lnTo>
                    <a:lnTo>
                      <a:pt x="0" y="223473"/>
                    </a:lnTo>
                    <a:close/>
                  </a:path>
                </a:pathLst>
              </a:custGeom>
              <a:solidFill>
                <a:srgbClr val="FFC054"/>
              </a:solidFill>
            </p:spPr>
            <p:txBody>
              <a:bodyPr/>
              <a:lstStyle/>
              <a:p>
                <a:endParaRPr lang="es-CO"/>
              </a:p>
            </p:txBody>
          </p:sp>
          <p:sp>
            <p:nvSpPr>
              <p:cNvPr id="23" name="TextBox 23">
                <a:extLst>
                  <a:ext uri="{FF2B5EF4-FFF2-40B4-BE49-F238E27FC236}">
                    <a16:creationId xmlns:a16="http://schemas.microsoft.com/office/drawing/2014/main" id="{B124D23F-D1EE-181C-FCCD-90352590D7E9}"/>
                  </a:ext>
                </a:extLst>
              </p:cNvPr>
              <p:cNvSpPr txBox="1"/>
              <p:nvPr/>
            </p:nvSpPr>
            <p:spPr>
              <a:xfrm>
                <a:off x="0" y="-28575"/>
                <a:ext cx="235373" cy="252048"/>
              </a:xfrm>
              <a:prstGeom prst="rect">
                <a:avLst/>
              </a:prstGeom>
            </p:spPr>
            <p:txBody>
              <a:bodyPr lIns="50800" tIns="50800" rIns="50800" bIns="50800" rtlCol="0" anchor="ctr"/>
              <a:lstStyle/>
              <a:p>
                <a:pPr algn="ctr">
                  <a:lnSpc>
                    <a:spcPts val="2729"/>
                  </a:lnSpc>
                </a:pPr>
                <a:endParaRPr/>
              </a:p>
            </p:txBody>
          </p:sp>
        </p:grpSp>
        <p:sp>
          <p:nvSpPr>
            <p:cNvPr id="24" name="TextBox 24">
              <a:extLst>
                <a:ext uri="{FF2B5EF4-FFF2-40B4-BE49-F238E27FC236}">
                  <a16:creationId xmlns:a16="http://schemas.microsoft.com/office/drawing/2014/main" id="{10A16E80-D83C-4D3A-A94E-C34B0000F7DD}"/>
                </a:ext>
              </a:extLst>
            </p:cNvPr>
            <p:cNvSpPr txBox="1"/>
            <p:nvPr/>
          </p:nvSpPr>
          <p:spPr>
            <a:xfrm>
              <a:off x="58638" y="77394"/>
              <a:ext cx="664857" cy="607806"/>
            </a:xfrm>
            <a:prstGeom prst="rect">
              <a:avLst/>
            </a:prstGeom>
          </p:spPr>
          <p:txBody>
            <a:bodyPr lIns="0" tIns="0" rIns="0" bIns="0" rtlCol="0" anchor="t">
              <a:spAutoFit/>
            </a:bodyPr>
            <a:lstStyle/>
            <a:p>
              <a:pPr algn="ctr">
                <a:lnSpc>
                  <a:spcPts val="3639"/>
                </a:lnSpc>
              </a:pPr>
              <a:r>
                <a:rPr lang="en-US" sz="3033" dirty="0">
                  <a:solidFill>
                    <a:srgbClr val="000000"/>
                  </a:solidFill>
                  <a:latin typeface="Red Hat Display"/>
                  <a:ea typeface="Red Hat Display"/>
                  <a:cs typeface="Red Hat Display"/>
                  <a:sym typeface="Red Hat Display"/>
                </a:rPr>
                <a:t>04</a:t>
              </a:r>
            </a:p>
          </p:txBody>
        </p:sp>
      </p:grpSp>
      <p:sp>
        <p:nvSpPr>
          <p:cNvPr id="30" name="TextBox 30">
            <a:extLst>
              <a:ext uri="{FF2B5EF4-FFF2-40B4-BE49-F238E27FC236}">
                <a16:creationId xmlns:a16="http://schemas.microsoft.com/office/drawing/2014/main" id="{69CD29D4-A23F-FBBE-6327-835674447E7D}"/>
              </a:ext>
            </a:extLst>
          </p:cNvPr>
          <p:cNvSpPr txBox="1"/>
          <p:nvPr/>
        </p:nvSpPr>
        <p:spPr>
          <a:xfrm>
            <a:off x="2323777" y="3789547"/>
            <a:ext cx="5131393" cy="1287019"/>
          </a:xfrm>
          <a:prstGeom prst="rect">
            <a:avLst/>
          </a:prstGeom>
        </p:spPr>
        <p:txBody>
          <a:bodyPr lIns="0" tIns="0" rIns="0" bIns="0" rtlCol="0" anchor="t">
            <a:spAutoFit/>
          </a:bodyPr>
          <a:lstStyle/>
          <a:p>
            <a:pPr>
              <a:lnSpc>
                <a:spcPts val="3380"/>
              </a:lnSpc>
              <a:spcBef>
                <a:spcPct val="0"/>
              </a:spcBef>
            </a:pPr>
            <a:r>
              <a:rPr lang="es-CO" sz="2600" dirty="0">
                <a:solidFill>
                  <a:srgbClr val="000000"/>
                </a:solidFill>
                <a:latin typeface="Inter"/>
                <a:ea typeface="Inter"/>
                <a:sym typeface="Inter"/>
              </a:rPr>
              <a:t>Solicitar la publicación de variables claves de </a:t>
            </a:r>
            <a:r>
              <a:rPr lang="es-CO" sz="2600" dirty="0" err="1">
                <a:solidFill>
                  <a:srgbClr val="000000"/>
                </a:solidFill>
                <a:latin typeface="Inter"/>
                <a:ea typeface="Inter"/>
                <a:sym typeface="Inter"/>
              </a:rPr>
              <a:t>Mipres</a:t>
            </a:r>
            <a:r>
              <a:rPr lang="es-CO" sz="2600" dirty="0">
                <a:solidFill>
                  <a:srgbClr val="000000"/>
                </a:solidFill>
                <a:latin typeface="Inter"/>
                <a:ea typeface="Inter"/>
                <a:sym typeface="Inter"/>
              </a:rPr>
              <a:t>. El sistema requiere claridad sobre valores de referencia</a:t>
            </a:r>
          </a:p>
        </p:txBody>
      </p:sp>
      <p:sp>
        <p:nvSpPr>
          <p:cNvPr id="31" name="TextBox 31">
            <a:extLst>
              <a:ext uri="{FF2B5EF4-FFF2-40B4-BE49-F238E27FC236}">
                <a16:creationId xmlns:a16="http://schemas.microsoft.com/office/drawing/2014/main" id="{48F6CB94-5EAD-FF02-B2A7-55FE4BE4F030}"/>
              </a:ext>
            </a:extLst>
          </p:cNvPr>
          <p:cNvSpPr txBox="1"/>
          <p:nvPr/>
        </p:nvSpPr>
        <p:spPr>
          <a:xfrm>
            <a:off x="2346523" y="5617970"/>
            <a:ext cx="5131393" cy="841449"/>
          </a:xfrm>
          <a:prstGeom prst="rect">
            <a:avLst/>
          </a:prstGeom>
        </p:spPr>
        <p:txBody>
          <a:bodyPr lIns="0" tIns="0" rIns="0" bIns="0" rtlCol="0" anchor="t">
            <a:spAutoFit/>
          </a:bodyPr>
          <a:lstStyle/>
          <a:p>
            <a:pPr marL="0" lvl="0" indent="0" algn="l">
              <a:lnSpc>
                <a:spcPts val="3380"/>
              </a:lnSpc>
              <a:spcBef>
                <a:spcPct val="0"/>
              </a:spcBef>
            </a:pPr>
            <a:r>
              <a:rPr lang="es-CO" sz="2600" dirty="0">
                <a:solidFill>
                  <a:srgbClr val="000000"/>
                </a:solidFill>
                <a:latin typeface="Inter"/>
                <a:ea typeface="Inter"/>
              </a:rPr>
              <a:t>Evaluar y revisar el auto CC</a:t>
            </a:r>
          </a:p>
          <a:p>
            <a:pPr marL="0" lvl="0" indent="0" algn="l">
              <a:lnSpc>
                <a:spcPts val="3380"/>
              </a:lnSpc>
              <a:spcBef>
                <a:spcPct val="0"/>
              </a:spcBef>
            </a:pPr>
            <a:r>
              <a:rPr lang="es-CO" sz="2600" dirty="0">
                <a:solidFill>
                  <a:srgbClr val="000000"/>
                </a:solidFill>
                <a:latin typeface="Inter"/>
                <a:ea typeface="Inter"/>
                <a:cs typeface="Inter"/>
                <a:sym typeface="Inter"/>
              </a:rPr>
              <a:t>Para exigir el cumplimiento</a:t>
            </a:r>
            <a:endParaRPr lang="en-US" sz="2600" u="none" dirty="0">
              <a:solidFill>
                <a:srgbClr val="000000"/>
              </a:solidFill>
              <a:latin typeface="Inter"/>
              <a:ea typeface="Inter"/>
              <a:cs typeface="Inter"/>
              <a:sym typeface="Inter"/>
            </a:endParaRPr>
          </a:p>
        </p:txBody>
      </p:sp>
      <p:sp>
        <p:nvSpPr>
          <p:cNvPr id="32" name="TextBox 32">
            <a:extLst>
              <a:ext uri="{FF2B5EF4-FFF2-40B4-BE49-F238E27FC236}">
                <a16:creationId xmlns:a16="http://schemas.microsoft.com/office/drawing/2014/main" id="{5E82C6C0-EB72-5E9A-869D-8A4F07A03BC2}"/>
              </a:ext>
            </a:extLst>
          </p:cNvPr>
          <p:cNvSpPr txBox="1"/>
          <p:nvPr/>
        </p:nvSpPr>
        <p:spPr>
          <a:xfrm>
            <a:off x="2353347" y="6880426"/>
            <a:ext cx="5131393" cy="1277466"/>
          </a:xfrm>
          <a:prstGeom prst="rect">
            <a:avLst/>
          </a:prstGeom>
        </p:spPr>
        <p:txBody>
          <a:bodyPr lIns="0" tIns="0" rIns="0" bIns="0" rtlCol="0" anchor="t">
            <a:spAutoFit/>
          </a:bodyPr>
          <a:lstStyle/>
          <a:p>
            <a:pPr>
              <a:lnSpc>
                <a:spcPts val="3380"/>
              </a:lnSpc>
              <a:spcBef>
                <a:spcPct val="0"/>
              </a:spcBef>
            </a:pPr>
            <a:r>
              <a:rPr lang="es-CO" sz="2600" dirty="0">
                <a:solidFill>
                  <a:srgbClr val="000000"/>
                </a:solidFill>
                <a:latin typeface="Inter"/>
                <a:ea typeface="Inter"/>
              </a:rPr>
              <a:t>Trabajar con pacientes para posicionar la importancia de las tecnologías</a:t>
            </a:r>
          </a:p>
        </p:txBody>
      </p:sp>
      <p:sp>
        <p:nvSpPr>
          <p:cNvPr id="33" name="TextBox 33">
            <a:extLst>
              <a:ext uri="{FF2B5EF4-FFF2-40B4-BE49-F238E27FC236}">
                <a16:creationId xmlns:a16="http://schemas.microsoft.com/office/drawing/2014/main" id="{92DD16E0-E8EF-96DA-36C2-519ADDE1CF73}"/>
              </a:ext>
            </a:extLst>
          </p:cNvPr>
          <p:cNvSpPr txBox="1"/>
          <p:nvPr/>
        </p:nvSpPr>
        <p:spPr>
          <a:xfrm>
            <a:off x="11055656" y="3781017"/>
            <a:ext cx="5632144" cy="841449"/>
          </a:xfrm>
          <a:prstGeom prst="rect">
            <a:avLst/>
          </a:prstGeom>
        </p:spPr>
        <p:txBody>
          <a:bodyPr wrap="square" lIns="0" tIns="0" rIns="0" bIns="0" rtlCol="0" anchor="t">
            <a:spAutoFit/>
          </a:bodyPr>
          <a:lstStyle/>
          <a:p>
            <a:pPr>
              <a:lnSpc>
                <a:spcPts val="3380"/>
              </a:lnSpc>
              <a:spcBef>
                <a:spcPct val="0"/>
              </a:spcBef>
            </a:pPr>
            <a:r>
              <a:rPr lang="es-CO" sz="2600" dirty="0">
                <a:solidFill>
                  <a:srgbClr val="000000"/>
                </a:solidFill>
                <a:latin typeface="Inter"/>
                <a:ea typeface="Inter"/>
              </a:rPr>
              <a:t>Transparencia de las reglas de presupuestación y giro</a:t>
            </a:r>
            <a:endParaRPr lang="en-US" sz="2600" dirty="0">
              <a:solidFill>
                <a:srgbClr val="000000"/>
              </a:solidFill>
              <a:latin typeface="Inter"/>
              <a:ea typeface="Inter"/>
              <a:sym typeface="Inter"/>
            </a:endParaRPr>
          </a:p>
        </p:txBody>
      </p:sp>
      <p:sp>
        <p:nvSpPr>
          <p:cNvPr id="35" name="TextBox 35">
            <a:extLst>
              <a:ext uri="{FF2B5EF4-FFF2-40B4-BE49-F238E27FC236}">
                <a16:creationId xmlns:a16="http://schemas.microsoft.com/office/drawing/2014/main" id="{FC77D139-DA4F-E91B-928F-270E51663BAD}"/>
              </a:ext>
            </a:extLst>
          </p:cNvPr>
          <p:cNvSpPr txBox="1"/>
          <p:nvPr/>
        </p:nvSpPr>
        <p:spPr>
          <a:xfrm>
            <a:off x="1028700" y="1123950"/>
            <a:ext cx="12534900" cy="1412694"/>
          </a:xfrm>
          <a:prstGeom prst="rect">
            <a:avLst/>
          </a:prstGeom>
        </p:spPr>
        <p:txBody>
          <a:bodyPr wrap="square" lIns="0" tIns="0" rIns="0" bIns="0" rtlCol="0" anchor="t">
            <a:spAutoFit/>
          </a:bodyPr>
          <a:lstStyle/>
          <a:p>
            <a:pPr marL="0" lvl="0" indent="0" algn="l">
              <a:lnSpc>
                <a:spcPts val="10999"/>
              </a:lnSpc>
            </a:pPr>
            <a:r>
              <a:rPr lang="es-CO" sz="9999" u="none" spc="-199" dirty="0">
                <a:solidFill>
                  <a:srgbClr val="000000"/>
                </a:solidFill>
                <a:latin typeface="Red Hat Display"/>
                <a:ea typeface="Red Hat Display"/>
                <a:cs typeface="Red Hat Display"/>
                <a:sym typeface="Red Hat Display"/>
              </a:rPr>
              <a:t>Recomendaciones</a:t>
            </a:r>
          </a:p>
        </p:txBody>
      </p:sp>
    </p:spTree>
    <p:extLst>
      <p:ext uri="{BB962C8B-B14F-4D97-AF65-F5344CB8AC3E}">
        <p14:creationId xmlns:p14="http://schemas.microsoft.com/office/powerpoint/2010/main" val="1668482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054"/>
        </a:solidFill>
        <a:effectLst/>
      </p:bgPr>
    </p:bg>
    <p:spTree>
      <p:nvGrpSpPr>
        <p:cNvPr id="1" name=""/>
        <p:cNvGrpSpPr/>
        <p:nvPr/>
      </p:nvGrpSpPr>
      <p:grpSpPr>
        <a:xfrm>
          <a:off x="0" y="0"/>
          <a:ext cx="0" cy="0"/>
          <a:chOff x="0" y="0"/>
          <a:chExt cx="0" cy="0"/>
        </a:xfrm>
      </p:grpSpPr>
      <p:grpSp>
        <p:nvGrpSpPr>
          <p:cNvPr id="2" name="Group 2"/>
          <p:cNvGrpSpPr/>
          <p:nvPr/>
        </p:nvGrpSpPr>
        <p:grpSpPr>
          <a:xfrm>
            <a:off x="3729073" y="3834354"/>
            <a:ext cx="10829854" cy="2618292"/>
            <a:chOff x="0" y="0"/>
            <a:chExt cx="14439805" cy="3491056"/>
          </a:xfrm>
        </p:grpSpPr>
        <p:sp>
          <p:nvSpPr>
            <p:cNvPr id="3" name="TextBox 3"/>
            <p:cNvSpPr txBox="1"/>
            <p:nvPr/>
          </p:nvSpPr>
          <p:spPr>
            <a:xfrm>
              <a:off x="0" y="95250"/>
              <a:ext cx="14439805" cy="1928283"/>
            </a:xfrm>
            <a:prstGeom prst="rect">
              <a:avLst/>
            </a:prstGeom>
          </p:spPr>
          <p:txBody>
            <a:bodyPr lIns="0" tIns="0" rIns="0" bIns="0" rtlCol="0" anchor="t">
              <a:spAutoFit/>
            </a:bodyPr>
            <a:lstStyle/>
            <a:p>
              <a:pPr marL="0" lvl="0" indent="0" algn="ctr">
                <a:lnSpc>
                  <a:spcPts val="10999"/>
                </a:lnSpc>
              </a:pPr>
              <a:r>
                <a:rPr lang="en-US" sz="9999" u="none" spc="-199" dirty="0">
                  <a:solidFill>
                    <a:srgbClr val="000000"/>
                  </a:solidFill>
                  <a:latin typeface="Red Hat Display"/>
                  <a:ea typeface="Red Hat Display"/>
                  <a:cs typeface="Red Hat Display"/>
                  <a:sym typeface="Red Hat Display"/>
                </a:rPr>
                <a:t>Gracias</a:t>
              </a:r>
            </a:p>
          </p:txBody>
        </p:sp>
        <p:sp>
          <p:nvSpPr>
            <p:cNvPr id="4" name="TextBox 4"/>
            <p:cNvSpPr txBox="1"/>
            <p:nvPr/>
          </p:nvSpPr>
          <p:spPr>
            <a:xfrm>
              <a:off x="909369" y="2944533"/>
              <a:ext cx="12621068" cy="546523"/>
            </a:xfrm>
            <a:prstGeom prst="rect">
              <a:avLst/>
            </a:prstGeom>
          </p:spPr>
          <p:txBody>
            <a:bodyPr lIns="0" tIns="0" rIns="0" bIns="0" rtlCol="0" anchor="t">
              <a:spAutoFit/>
            </a:bodyPr>
            <a:lstStyle/>
            <a:p>
              <a:pPr marL="0" lvl="0" indent="0" algn="ctr">
                <a:lnSpc>
                  <a:spcPts val="3380"/>
                </a:lnSpc>
                <a:spcBef>
                  <a:spcPct val="0"/>
                </a:spcBef>
              </a:pPr>
              <a:endParaRPr lang="en-US" sz="2600" u="none" dirty="0">
                <a:solidFill>
                  <a:srgbClr val="000000"/>
                </a:solidFill>
                <a:latin typeface="Inter"/>
                <a:ea typeface="Inter"/>
                <a:cs typeface="Inter"/>
                <a:sym typeface="Inte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700</TotalTime>
  <Words>1799</Words>
  <Application>Microsoft Office PowerPoint</Application>
  <PresentationFormat>Personalizado</PresentationFormat>
  <Paragraphs>340</Paragraphs>
  <Slides>27</Slides>
  <Notes>4</Notes>
  <HiddenSlides>0</HiddenSlides>
  <MMClips>0</MMClips>
  <ScaleCrop>false</ScaleCrop>
  <HeadingPairs>
    <vt:vector size="8" baseType="variant">
      <vt:variant>
        <vt:lpstr>Fuentes usadas</vt:lpstr>
      </vt:variant>
      <vt:variant>
        <vt:i4>18</vt:i4>
      </vt:variant>
      <vt:variant>
        <vt:lpstr>Tema</vt:lpstr>
      </vt:variant>
      <vt:variant>
        <vt:i4>1</vt:i4>
      </vt:variant>
      <vt:variant>
        <vt:lpstr>Servidores OLE incrustados</vt:lpstr>
      </vt:variant>
      <vt:variant>
        <vt:i4>1</vt:i4>
      </vt:variant>
      <vt:variant>
        <vt:lpstr>Títulos de diapositiva</vt:lpstr>
      </vt:variant>
      <vt:variant>
        <vt:i4>27</vt:i4>
      </vt:variant>
    </vt:vector>
  </HeadingPairs>
  <TitlesOfParts>
    <vt:vector size="47" baseType="lpstr">
      <vt:lpstr>Arial</vt:lpstr>
      <vt:lpstr>Poppins</vt:lpstr>
      <vt:lpstr>Inter Italics</vt:lpstr>
      <vt:lpstr>Inter</vt:lpstr>
      <vt:lpstr>Aptos</vt:lpstr>
      <vt:lpstr>Arimo Bold</vt:lpstr>
      <vt:lpstr>Inter Medium</vt:lpstr>
      <vt:lpstr>Aileron Bold</vt:lpstr>
      <vt:lpstr>Century Gothic</vt:lpstr>
      <vt:lpstr>Calibri</vt:lpstr>
      <vt:lpstr>Red Hat Display</vt:lpstr>
      <vt:lpstr>Inter Semi-Bold</vt:lpstr>
      <vt:lpstr>DM Sans</vt:lpstr>
      <vt:lpstr>Apis</vt:lpstr>
      <vt:lpstr>Arimo</vt:lpstr>
      <vt:lpstr>Montserrat</vt:lpstr>
      <vt:lpstr>Red Hat Display Bold</vt:lpstr>
      <vt:lpstr>Inter Bold</vt:lpstr>
      <vt:lpstr>Office Theme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Report Presentation</dc:title>
  <dc:creator>Andrea Jazmin Forero Aguirre</dc:creator>
  <cp:lastModifiedBy>paola ochoa</cp:lastModifiedBy>
  <cp:revision>6</cp:revision>
  <dcterms:created xsi:type="dcterms:W3CDTF">2006-08-16T00:00:00Z</dcterms:created>
  <dcterms:modified xsi:type="dcterms:W3CDTF">2024-11-18T15:11:57Z</dcterms:modified>
  <dc:identifier>DAGVKiPxk84</dc:identifier>
</cp:coreProperties>
</file>